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506" r:id="rId3"/>
    <p:sldId id="501" r:id="rId4"/>
    <p:sldId id="497" r:id="rId5"/>
    <p:sldId id="505" r:id="rId6"/>
    <p:sldId id="498" r:id="rId7"/>
    <p:sldId id="499" r:id="rId8"/>
    <p:sldId id="500" r:id="rId9"/>
    <p:sldId id="30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9F5FB"/>
    <a:srgbClr val="334F15"/>
    <a:srgbClr val="80C535"/>
    <a:srgbClr val="87CB3D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571" autoAdjust="0"/>
  </p:normalViewPr>
  <p:slideViewPr>
    <p:cSldViewPr snapToGrid="0">
      <p:cViewPr varScale="1">
        <p:scale>
          <a:sx n="113" d="100"/>
          <a:sy n="113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45659" cy="498135"/>
          </a:xfrm>
          <a:prstGeom prst="rect">
            <a:avLst/>
          </a:prstGeom>
        </p:spPr>
        <p:txBody>
          <a:bodyPr vert="horz" lIns="91374" tIns="45684" rIns="91374" bIns="456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7"/>
            <a:ext cx="2945659" cy="498135"/>
          </a:xfrm>
          <a:prstGeom prst="rect">
            <a:avLst/>
          </a:prstGeom>
        </p:spPr>
        <p:txBody>
          <a:bodyPr vert="horz" lIns="91374" tIns="45684" rIns="91374" bIns="45684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4" tIns="45684" rIns="91374" bIns="456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374" tIns="45684" rIns="91374" bIns="456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30091"/>
            <a:ext cx="2945659" cy="498134"/>
          </a:xfrm>
          <a:prstGeom prst="rect">
            <a:avLst/>
          </a:prstGeom>
        </p:spPr>
        <p:txBody>
          <a:bodyPr vert="horz" lIns="91374" tIns="45684" rIns="91374" bIns="456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374" tIns="45684" rIns="91374" bIns="45684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3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2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3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0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r="49978"/>
          <a:stretch/>
        </p:blipFill>
        <p:spPr>
          <a:xfrm>
            <a:off x="5569188" y="0"/>
            <a:ext cx="6778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4942107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9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9" y="4942107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2" y="1971679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4942107"/>
            <a:ext cx="3609975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4" y="1971679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2" y="4942107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9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2" y="4942107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9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11325223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90" y="3990979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4591051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49" y="1971675"/>
            <a:ext cx="2674939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7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6" y="1971675"/>
            <a:ext cx="8440739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8" y="1971675"/>
            <a:ext cx="11325227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11325223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8" y="4010025"/>
            <a:ext cx="11325227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3" y="1971679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3" y="1971679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3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0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4324" r="13023" b="6586"/>
          <a:stretch/>
        </p:blipFill>
        <p:spPr>
          <a:xfrm>
            <a:off x="6096002" y="0"/>
            <a:ext cx="609600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3" y="1971679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рупным показател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91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1" y="1971675"/>
            <a:ext cx="5554663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1" y="1743075"/>
            <a:ext cx="5554663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0" y="3838578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8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рупным показател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91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1" y="1971675"/>
            <a:ext cx="5554663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1" y="1743075"/>
            <a:ext cx="5554663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0" y="3838578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8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5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03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3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0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9"/>
          <a:stretch/>
        </p:blipFill>
        <p:spPr>
          <a:xfrm>
            <a:off x="6131293" y="0"/>
            <a:ext cx="6060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303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6205570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303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6205570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303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6205570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1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7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9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1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7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5554663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0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5" y="1975656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9" y="431804"/>
            <a:ext cx="8439151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7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90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0" y="437818"/>
            <a:ext cx="1237967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34ED61B-28B7-3140-AF24-D1515580F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09" y="3419681"/>
            <a:ext cx="5065792" cy="2224051"/>
          </a:xfrm>
        </p:spPr>
        <p:txBody>
          <a:bodyPr/>
          <a:lstStyle/>
          <a:p>
            <a:r>
              <a:rPr lang="ru-RU" sz="2600" b="1" dirty="0" smtClean="0"/>
              <a:t>Противодействие </a:t>
            </a:r>
            <a:r>
              <a:rPr lang="ru-RU" sz="2600" b="1" dirty="0" err="1" smtClean="0"/>
              <a:t>МОШЕННИчеству</a:t>
            </a:r>
            <a:endParaRPr lang="ru-RU" sz="2600" b="1" dirty="0" smtClean="0"/>
          </a:p>
          <a:p>
            <a:r>
              <a:rPr lang="ru-RU" sz="2600" b="1" dirty="0" smtClean="0"/>
              <a:t>На финансовом рынке</a:t>
            </a:r>
            <a:endParaRPr lang="ru-RU" sz="2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278" y="5321302"/>
            <a:ext cx="4697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Отделение – </a:t>
            </a:r>
            <a:r>
              <a:rPr lang="ru-RU" sz="2000" b="1" dirty="0" smtClean="0">
                <a:solidFill>
                  <a:schemeClr val="bg1"/>
                </a:solidFill>
              </a:rPr>
              <a:t>НБ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Республика </a:t>
            </a:r>
            <a:r>
              <a:rPr lang="ru-RU" sz="2000" b="1" dirty="0">
                <a:solidFill>
                  <a:schemeClr val="bg1"/>
                </a:solidFill>
              </a:rPr>
              <a:t>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4906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Нелегальная финансовая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Нелегальная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финансовая деятельность – это:</a:t>
            </a:r>
            <a:endParaRPr lang="ru-RU" b="1" cap="none" baseline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type="body" sz="quarter" idx="13"/>
          </p:nvPr>
        </p:nvSpPr>
        <p:spPr>
          <a:xfrm>
            <a:off x="1028700" y="1971675"/>
            <a:ext cx="10134600" cy="44529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деятельность субъектов,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не имеющих лицензии Банка России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если для данной деятельности лицензия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обязательна;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не включенных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соответствующие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государственные реестры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деятельность финансовых организаций,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исключенных из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государственных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реестров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 деятельность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мошеннических организаций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</a:rPr>
              <a:t>и граждан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действующих под видом оказания услуг на финансовом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рынке.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Легальные финансовые организации, </a:t>
            </a:r>
            <a:br>
              <a:rPr lang="ru-RU" b="1" dirty="0"/>
            </a:br>
            <a:r>
              <a:rPr lang="ru-RU" b="1" dirty="0"/>
              <a:t>надзор за которыми осуществляет Банк России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8"/>
            <a:ext cx="11325223" cy="447642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кредитные </a:t>
            </a:r>
            <a:r>
              <a:rPr lang="ru-RU" sz="2000" dirty="0">
                <a:solidFill>
                  <a:srgbClr val="002060"/>
                </a:solidFill>
              </a:rPr>
              <a:t>организации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субъекты </a:t>
            </a:r>
            <a:r>
              <a:rPr lang="ru-RU" sz="2000" dirty="0">
                <a:solidFill>
                  <a:srgbClr val="002060"/>
                </a:solidFill>
              </a:rPr>
              <a:t>микрофинансирования: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</a:rPr>
              <a:t>микрофинансовые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организации 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кредитные </a:t>
            </a:r>
            <a:r>
              <a:rPr lang="ru-RU" sz="2000" dirty="0">
                <a:solidFill>
                  <a:srgbClr val="002060"/>
                </a:solidFill>
              </a:rPr>
              <a:t>потребительские кооперативы, в </a:t>
            </a:r>
            <a:r>
              <a:rPr lang="ru-RU" sz="2000" dirty="0" err="1">
                <a:solidFill>
                  <a:srgbClr val="002060"/>
                </a:solidFill>
              </a:rPr>
              <a:t>т.ч</a:t>
            </a:r>
            <a:r>
              <a:rPr lang="ru-RU" sz="2000" dirty="0">
                <a:solidFill>
                  <a:srgbClr val="002060"/>
                </a:solidFill>
              </a:rPr>
              <a:t> .СКПК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- жилищные </a:t>
            </a:r>
            <a:r>
              <a:rPr lang="ru-RU" sz="2000" dirty="0">
                <a:solidFill>
                  <a:srgbClr val="002060"/>
                </a:solidFill>
              </a:rPr>
              <a:t>накопительные кооперативы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 - ломбарды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- страховые </a:t>
            </a:r>
            <a:r>
              <a:rPr lang="ru-RU" sz="2000" dirty="0">
                <a:solidFill>
                  <a:srgbClr val="002060"/>
                </a:solidFill>
              </a:rPr>
              <a:t>организации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- негосударственные </a:t>
            </a:r>
            <a:r>
              <a:rPr lang="ru-RU" sz="2000" dirty="0">
                <a:solidFill>
                  <a:srgbClr val="002060"/>
                </a:solidFill>
              </a:rPr>
              <a:t>пенсионные фонды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профессиональные </a:t>
            </a:r>
            <a:r>
              <a:rPr lang="ru-RU" sz="2000" dirty="0">
                <a:solidFill>
                  <a:srgbClr val="002060"/>
                </a:solidFill>
              </a:rPr>
              <a:t>участники рынка ценных бумаг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(брокеры, дилеры, </a:t>
            </a:r>
            <a:r>
              <a:rPr lang="ru-RU" sz="2000" dirty="0" err="1">
                <a:solidFill>
                  <a:srgbClr val="002060"/>
                </a:solidFill>
              </a:rPr>
              <a:t>форекс</a:t>
            </a:r>
            <a:r>
              <a:rPr lang="ru-RU" sz="2000" dirty="0">
                <a:solidFill>
                  <a:srgbClr val="002060"/>
                </a:solidFill>
              </a:rPr>
              <a:t>-дилеры, регистраторы, депозитарии, доверительные управляющие)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др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7439" y="431804"/>
            <a:ext cx="8439151" cy="324001"/>
          </a:xfrm>
        </p:spPr>
        <p:txBody>
          <a:bodyPr/>
          <a:lstStyle/>
          <a:p>
            <a:r>
              <a:rPr lang="ru-RU" dirty="0" smtClean="0"/>
              <a:t>Нелегальная финансовая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F3E0C86-AABB-4F85-83FC-D9D336C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0" y="1107506"/>
            <a:ext cx="11325225" cy="606994"/>
          </a:xfrm>
        </p:spPr>
        <p:txBody>
          <a:bodyPr/>
          <a:lstStyle/>
          <a:p>
            <a:pPr algn="ctr"/>
            <a:r>
              <a:rPr lang="ru-RU" sz="2400" b="1" dirty="0"/>
              <a:t>Поиск информации по ф</a:t>
            </a:r>
            <a:r>
              <a:rPr lang="ru-RU" sz="2400" b="1" dirty="0" smtClean="0"/>
              <a:t>инансовой организации </a:t>
            </a:r>
            <a:r>
              <a:rPr lang="ru-RU" sz="2400" b="1" dirty="0"/>
              <a:t>на сайте Банка </a:t>
            </a:r>
            <a:r>
              <a:rPr lang="ru-RU" sz="2400" b="1" dirty="0" smtClean="0"/>
              <a:t>России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www.cbr.ru 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1968501"/>
            <a:ext cx="3213100" cy="280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692129"/>
            <a:ext cx="2921000" cy="337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40792"/>
              </p:ext>
            </p:extLst>
          </p:nvPr>
        </p:nvGraphicFramePr>
        <p:xfrm>
          <a:off x="6357119" y="5278966"/>
          <a:ext cx="46688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59934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колл</a:t>
                      </a:r>
                      <a:r>
                        <a:rPr lang="ru-RU" baseline="0" dirty="0" smtClean="0"/>
                        <a:t>-центра Банка России:</a:t>
                      </a:r>
                    </a:p>
                    <a:p>
                      <a:pPr algn="ctr"/>
                      <a:r>
                        <a:rPr lang="en-US" dirty="0" smtClean="0"/>
                        <a:t>8-800-300-3000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телефон (моб) – 300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99499"/>
              </p:ext>
            </p:extLst>
          </p:nvPr>
        </p:nvGraphicFramePr>
        <p:xfrm>
          <a:off x="713569" y="5308600"/>
          <a:ext cx="466886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Маркировка на </a:t>
                      </a:r>
                      <a:r>
                        <a:rPr lang="en-US" dirty="0" smtClean="0"/>
                        <a:t>Yandex.ru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Mail.ru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7439" y="431804"/>
            <a:ext cx="8439151" cy="324001"/>
          </a:xfrm>
        </p:spPr>
        <p:txBody>
          <a:bodyPr/>
          <a:lstStyle/>
          <a:p>
            <a:r>
              <a:rPr lang="ru-RU" dirty="0" smtClean="0"/>
              <a:t>Нелегальная финансовая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5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0" y="1107506"/>
            <a:ext cx="11325225" cy="606994"/>
          </a:xfrm>
        </p:spPr>
        <p:txBody>
          <a:bodyPr/>
          <a:lstStyle/>
          <a:p>
            <a:r>
              <a:rPr lang="ru-RU" b="1" dirty="0"/>
              <a:t>Масштабы нелегальной финансовой </a:t>
            </a:r>
            <a:r>
              <a:rPr lang="ru-RU" b="1" dirty="0" smtClean="0"/>
              <a:t>деятельности</a:t>
            </a:r>
            <a:r>
              <a:rPr lang="en-US" b="1" dirty="0" smtClean="0"/>
              <a:t> </a:t>
            </a:r>
            <a:r>
              <a:rPr lang="ru-RU" b="1" dirty="0" smtClean="0"/>
              <a:t>в РФ</a:t>
            </a:r>
            <a:endParaRPr lang="ru-RU" b="1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5357812" cy="18478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нелегальная деятельность по </a:t>
            </a:r>
            <a:r>
              <a:rPr lang="ru-RU" sz="1600" b="1" dirty="0" smtClean="0">
                <a:solidFill>
                  <a:schemeClr val="accent1"/>
                </a:solidFill>
              </a:rPr>
              <a:t>предоставлению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займов </a:t>
            </a:r>
            <a:r>
              <a:rPr lang="ru-RU" sz="1600" b="1" dirty="0">
                <a:solidFill>
                  <a:schemeClr val="accent1"/>
                </a:solidFill>
              </a:rPr>
              <a:t>(кредитов)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2020 год </a:t>
            </a:r>
            <a:r>
              <a:rPr lang="ru-RU" sz="2000" dirty="0">
                <a:solidFill>
                  <a:srgbClr val="002060"/>
                </a:solidFill>
              </a:rPr>
              <a:t>– выявлено 821 нелегальных </a:t>
            </a:r>
            <a:r>
              <a:rPr lang="ru-RU" sz="2000" dirty="0" smtClean="0">
                <a:solidFill>
                  <a:srgbClr val="002060"/>
                </a:solidFill>
              </a:rPr>
              <a:t>кредиторов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20</a:t>
            </a:r>
            <a:r>
              <a:rPr lang="ru-RU" sz="2000" dirty="0" smtClean="0">
                <a:solidFill>
                  <a:srgbClr val="002060"/>
                </a:solidFill>
              </a:rPr>
              <a:t>19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год –1845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ru-RU" sz="2000" u="sng" dirty="0"/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endParaRPr lang="ru-RU" sz="20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E9A528-9F0C-4589-83CF-193593A8865B}"/>
              </a:ext>
            </a:extLst>
          </p:cNvPr>
          <p:cNvSpPr txBox="1">
            <a:spLocks/>
          </p:cNvSpPr>
          <p:nvPr/>
        </p:nvSpPr>
        <p:spPr>
          <a:xfrm>
            <a:off x="6590391" y="1971675"/>
            <a:ext cx="5037772" cy="27278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</a:rPr>
              <a:t>финансовые пирамиды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2020 год– выявлено 222 организаций с признаками пирамид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20</a:t>
            </a:r>
            <a:r>
              <a:rPr lang="ru-RU" sz="2000" dirty="0" smtClean="0">
                <a:solidFill>
                  <a:srgbClr val="002060"/>
                </a:solidFill>
              </a:rPr>
              <a:t>19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год </a:t>
            </a:r>
            <a:r>
              <a:rPr lang="ru-RU" sz="2000" dirty="0" smtClean="0">
                <a:solidFill>
                  <a:srgbClr val="002060"/>
                </a:solidFill>
              </a:rPr>
              <a:t>- 237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A517392B-7C0E-479E-A3D5-814BADF21EF8}"/>
              </a:ext>
            </a:extLst>
          </p:cNvPr>
          <p:cNvSpPr txBox="1">
            <a:spLocks/>
          </p:cNvSpPr>
          <p:nvPr/>
        </p:nvSpPr>
        <p:spPr>
          <a:xfrm>
            <a:off x="385729" y="3966079"/>
            <a:ext cx="5569131" cy="24713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</a:rPr>
              <a:t>нелегальные </a:t>
            </a:r>
            <a:r>
              <a:rPr lang="ru-RU" b="1" dirty="0" err="1" smtClean="0">
                <a:solidFill>
                  <a:schemeClr val="accent1"/>
                </a:solidFill>
              </a:rPr>
              <a:t>форекс</a:t>
            </a:r>
            <a:r>
              <a:rPr lang="ru-RU" b="1" dirty="0" smtClean="0">
                <a:solidFill>
                  <a:schemeClr val="accent1"/>
                </a:solidFill>
              </a:rPr>
              <a:t>-дилеры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2020 год – выявлено 395 нелегальных </a:t>
            </a:r>
            <a:r>
              <a:rPr lang="ru-RU" sz="2000" dirty="0" err="1" smtClean="0">
                <a:solidFill>
                  <a:srgbClr val="002060"/>
                </a:solidFill>
              </a:rPr>
              <a:t>форекс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 дилеров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20</a:t>
            </a:r>
            <a:r>
              <a:rPr lang="ru-RU" sz="2000" dirty="0" smtClean="0">
                <a:solidFill>
                  <a:srgbClr val="002060"/>
                </a:solidFill>
              </a:rPr>
              <a:t>19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год </a:t>
            </a:r>
            <a:r>
              <a:rPr lang="ru-RU" sz="2000" dirty="0" smtClean="0">
                <a:solidFill>
                  <a:srgbClr val="002060"/>
                </a:solidFill>
              </a:rPr>
              <a:t>-210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7439" y="431804"/>
            <a:ext cx="8439151" cy="324001"/>
          </a:xfrm>
        </p:spPr>
        <p:txBody>
          <a:bodyPr/>
          <a:lstStyle/>
          <a:p>
            <a:r>
              <a:rPr lang="ru-RU" dirty="0" smtClean="0"/>
              <a:t>Нелегальная финансовая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0" y="1107510"/>
            <a:ext cx="11325225" cy="427783"/>
          </a:xfrm>
        </p:spPr>
        <p:txBody>
          <a:bodyPr/>
          <a:lstStyle/>
          <a:p>
            <a:r>
              <a:rPr lang="ru-RU" b="1" dirty="0" smtClean="0"/>
              <a:t>Псевдо </a:t>
            </a:r>
            <a:r>
              <a:rPr lang="ru-RU" b="1" dirty="0" err="1" smtClean="0"/>
              <a:t>форекс</a:t>
            </a:r>
            <a:r>
              <a:rPr lang="ru-RU" b="1" dirty="0" smtClean="0"/>
              <a:t>-дилеры и </a:t>
            </a:r>
            <a:r>
              <a:rPr lang="ru-RU" b="1" dirty="0" err="1" smtClean="0"/>
              <a:t>псевдоброкеры</a:t>
            </a:r>
            <a:endParaRPr lang="ru-RU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86" y="1739900"/>
            <a:ext cx="2565400" cy="44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341" y="4094163"/>
            <a:ext cx="1414040" cy="22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61" y="948333"/>
            <a:ext cx="2235201" cy="29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59" y="4910363"/>
            <a:ext cx="327911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3" y="1943099"/>
            <a:ext cx="4154433" cy="229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7439" y="431804"/>
            <a:ext cx="8439151" cy="324001"/>
          </a:xfrm>
        </p:spPr>
        <p:txBody>
          <a:bodyPr/>
          <a:lstStyle/>
          <a:p>
            <a:r>
              <a:rPr lang="ru-RU" dirty="0" smtClean="0"/>
              <a:t>Нелегальная финансовая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0" y="1107510"/>
            <a:ext cx="11325225" cy="427783"/>
          </a:xfrm>
        </p:spPr>
        <p:txBody>
          <a:bodyPr/>
          <a:lstStyle/>
          <a:p>
            <a:r>
              <a:rPr lang="ru-RU" b="1" dirty="0" smtClean="0"/>
              <a:t>Нелегальные кредиторы</a:t>
            </a:r>
            <a:endParaRPr lang="ru-RU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 descr="Q:\Work\ПНД\Письма в ведомства\ФАС\Фото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17" y="1631446"/>
            <a:ext cx="4797483" cy="467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" y="1631447"/>
            <a:ext cx="6534539" cy="46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7439" y="431804"/>
            <a:ext cx="8439151" cy="324001"/>
          </a:xfrm>
        </p:spPr>
        <p:txBody>
          <a:bodyPr/>
          <a:lstStyle/>
          <a:p>
            <a:r>
              <a:rPr lang="ru-RU" dirty="0" smtClean="0"/>
              <a:t>Нелегальная финансовая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4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Организации с признаками «финансовой пирамиды»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687190"/>
            <a:ext cx="4787900" cy="322326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" y="1687190"/>
            <a:ext cx="5481135" cy="32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614867" y="4910450"/>
            <a:ext cx="5481135" cy="1701165"/>
          </a:xfrm>
        </p:spPr>
        <p:txBody>
          <a:bodyPr/>
          <a:lstStyle/>
          <a:p>
            <a:r>
              <a:rPr lang="ru-RU" b="1" dirty="0" smtClean="0"/>
              <a:t>Количество пострадавших: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&gt; 4,2 тыс. человек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/>
              <a:t>Сумма ущерба: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1,7 млрд рублей</a:t>
            </a:r>
            <a:endParaRPr lang="ru-RU" b="1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6710865" y="5017130"/>
            <a:ext cx="5481135" cy="1701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7439" y="431804"/>
            <a:ext cx="8439151" cy="324001"/>
          </a:xfrm>
        </p:spPr>
        <p:txBody>
          <a:bodyPr/>
          <a:lstStyle/>
          <a:p>
            <a:r>
              <a:rPr lang="ru-RU" dirty="0" smtClean="0"/>
              <a:t>Нелегальная финансовая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2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1903" y="3629025"/>
            <a:ext cx="6527799" cy="2636838"/>
          </a:xfrm>
        </p:spPr>
        <p:txBody>
          <a:bodyPr/>
          <a:lstStyle/>
          <a:p>
            <a:pPr algn="ctr"/>
            <a:endParaRPr lang="ru-RU" altLang="ru-RU" sz="2000" b="1" dirty="0"/>
          </a:p>
          <a:p>
            <a:pPr algn="just"/>
            <a:r>
              <a:rPr lang="ru-RU" altLang="ru-RU" sz="2000" b="1" dirty="0">
                <a:solidFill>
                  <a:schemeClr val="bg1"/>
                </a:solidFill>
              </a:rPr>
              <a:t>Уральское главное управление </a:t>
            </a:r>
            <a:endParaRPr lang="en-US" alt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altLang="ru-RU" sz="2000" b="1" dirty="0" smtClean="0">
                <a:solidFill>
                  <a:schemeClr val="bg1"/>
                </a:solidFill>
              </a:rPr>
              <a:t>Отделение </a:t>
            </a:r>
            <a:r>
              <a:rPr lang="ru-RU" altLang="ru-RU" sz="2000" b="1" dirty="0">
                <a:solidFill>
                  <a:schemeClr val="bg1"/>
                </a:solidFill>
              </a:rPr>
              <a:t>– Национальный банк </a:t>
            </a:r>
          </a:p>
          <a:p>
            <a:pPr algn="just"/>
            <a:r>
              <a:rPr lang="ru-RU" altLang="ru-RU" sz="2000" b="1" dirty="0">
                <a:solidFill>
                  <a:schemeClr val="bg1"/>
                </a:solidFill>
              </a:rPr>
              <a:t>по Республике Башкортостан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Почтовый адрес: 450008, Уфа, Театральная 3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Телефон +7 347 </a:t>
            </a:r>
            <a:r>
              <a:rPr lang="ru-RU" sz="2000" b="1" dirty="0" smtClean="0">
                <a:solidFill>
                  <a:schemeClr val="bg1"/>
                </a:solidFill>
              </a:rPr>
              <a:t>279-65-</a:t>
            </a:r>
            <a:r>
              <a:rPr lang="en-US" sz="2000" b="1" dirty="0" smtClean="0">
                <a:solidFill>
                  <a:schemeClr val="bg1"/>
                </a:solidFill>
              </a:rPr>
              <a:t>43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279-63-55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lvl="0" algn="just"/>
            <a:r>
              <a:rPr lang="ru-RU" altLang="ru-RU" sz="2000" b="1" dirty="0">
                <a:solidFill>
                  <a:schemeClr val="bg1"/>
                </a:solidFill>
              </a:rPr>
              <a:t>Электронная почта: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80svc_nadzor@cbr.ru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1726" y="2208018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45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13495</TotalTime>
  <Words>201</Words>
  <Application>Microsoft Office PowerPoint</Application>
  <PresentationFormat>Произвольный</PresentationFormat>
  <Paragraphs>72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Нелегальная финансовая деятельность – это:</vt:lpstr>
      <vt:lpstr>Легальные финансовые организации,  надзор за которыми осуществляет Банк России</vt:lpstr>
      <vt:lpstr>Поиск информации по финансовой организации на сайте Банка России www.cbr.ru </vt:lpstr>
      <vt:lpstr>Масштабы нелегальной финансовой деятельности в РФ</vt:lpstr>
      <vt:lpstr>Псевдо форекс-дилеры и псевдоброкеры</vt:lpstr>
      <vt:lpstr>Нелегальные кредиторы</vt:lpstr>
      <vt:lpstr>Организации с признаками «финансовой пирамиды»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Кутлуева Альфия Саматовна</cp:lastModifiedBy>
  <cp:revision>942</cp:revision>
  <cp:lastPrinted>2020-04-08T11:50:54Z</cp:lastPrinted>
  <dcterms:created xsi:type="dcterms:W3CDTF">2018-11-05T17:34:13Z</dcterms:created>
  <dcterms:modified xsi:type="dcterms:W3CDTF">2021-04-13T03:58:39Z</dcterms:modified>
</cp:coreProperties>
</file>