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340" r:id="rId6"/>
    <p:sldId id="310" r:id="rId7"/>
    <p:sldId id="323" r:id="rId8"/>
    <p:sldId id="328" r:id="rId9"/>
    <p:sldId id="289" r:id="rId10"/>
    <p:sldId id="301" r:id="rId11"/>
    <p:sldId id="345" r:id="rId12"/>
    <p:sldId id="344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7" autoAdjust="0"/>
    <p:restoredTop sz="96327" autoAdjust="0"/>
  </p:normalViewPr>
  <p:slideViewPr>
    <p:cSldViewPr snapToGrid="0">
      <p:cViewPr varScale="1">
        <p:scale>
          <a:sx n="112" d="100"/>
          <a:sy n="112" d="100"/>
        </p:scale>
        <p:origin x="9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-87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C2A0A-A8AC-4CC9-BF19-7949836FAC7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51C1B-B14E-4F4F-92FF-F53F02341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0756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7E530-0CBA-48EB-B17D-91110B96F5C6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04BCD-10C8-42A5-ABBA-D5D1FBF78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4910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spcAft>
                <a:spcPts val="1200"/>
              </a:spcAft>
              <a:buFontTx/>
              <a:buChar char="-"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Легитимные участники финансового рынка это кредитные организации и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некредитные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финансовые организации надзор за которыми осуществляет Банк России (ст.56 и ст.76.1 ФЗ № 86-ФЗ)</a:t>
            </a:r>
          </a:p>
          <a:p>
            <a:pPr marL="342900" lvl="0" indent="-342900">
              <a:spcAft>
                <a:spcPts val="1200"/>
              </a:spcAft>
              <a:buFontTx/>
              <a:buChar char="-"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Кредитные организации: банки (с базовой лицензией и с универсальной лицензией и небанковские кредитные организации); </a:t>
            </a:r>
            <a:endParaRPr lang="ru-RU" sz="1000" b="1" i="1" dirty="0">
              <a:solidFill>
                <a:srgbClr val="0070C0"/>
              </a:solidFill>
            </a:endParaRPr>
          </a:p>
          <a:p>
            <a:pPr marL="342900" lvl="0" indent="-342900">
              <a:spcAft>
                <a:spcPts val="300"/>
              </a:spcAft>
              <a:buFontTx/>
              <a:buChar char="-"/>
            </a:pP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Некредитные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финансовые: профессиональные участники рынка ценных бумаг; управляющие компании и специализированные депозитарии инвестиционного фонда, паевого инвестиционного фонда и негосударственного пенсионного фонда; акционерные инвестиционные фонды; клиринговые организации; организации осуществляющие функции центрального контрагента; организаторы торговли; центральный депозитарий; субъекты страхового дела; негосударственные пенсионные фонды;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микрофинансовые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организации; кредитные потребительские кооперативы; жилищные накопительные кооперативы; бюро кредитных историй; актуарии; кредитные рейтинговые агентства; сельскохозяйственные кредитные потребительские кооперативы; ломбарды.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09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spcAft>
                <a:spcPts val="1200"/>
              </a:spcAft>
              <a:buFontTx/>
              <a:buChar char="-"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Легитимные участники финансового рынка это кредитные организации и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некредитные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финансовые организации надзор за которыми осуществляет Банк России (ст.56 и ст.76.1 ФЗ № 86-ФЗ)</a:t>
            </a:r>
          </a:p>
          <a:p>
            <a:pPr marL="342900" lvl="0" indent="-342900">
              <a:spcAft>
                <a:spcPts val="1200"/>
              </a:spcAft>
              <a:buFontTx/>
              <a:buChar char="-"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Кредитные организации: банки (с базовой лицензией и с универсальной лицензией и небанковские кредитные организации); </a:t>
            </a:r>
            <a:endParaRPr lang="ru-RU" sz="1000" b="1" i="1" dirty="0">
              <a:solidFill>
                <a:srgbClr val="0070C0"/>
              </a:solidFill>
            </a:endParaRPr>
          </a:p>
          <a:p>
            <a:pPr marL="342900" lvl="0" indent="-342900">
              <a:spcAft>
                <a:spcPts val="300"/>
              </a:spcAft>
              <a:buFontTx/>
              <a:buChar char="-"/>
            </a:pP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Некредитные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финансовые: профессиональные участники рынка ценных бумаг; управляющие компании и специализированные депозитарии инвестиционного фонда, паевого инвестиционного фонда и негосударственного пенсионного фонда; акционерные инвестиционные фонды; клиринговые организации; организации осуществляющие функции центрального контрагента; организаторы торговли; центральный депозитарий; субъекты страхового дела; негосударственные пенсионные фонды;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микрофинансовые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организации; кредитные потребительские кооперативы; жилищные накопительные кооперативы; бюро кредитных историй; актуарии; кредитные рейтинговые агентства; сельскохозяйственные кредитные потребительские кооперативы; ломбарды.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123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spcAft>
                <a:spcPts val="1200"/>
              </a:spcAft>
              <a:buFontTx/>
              <a:buChar char="-"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Легитимные участники финансового рынка это кредитные организации и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некредитные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финансовые организации надзор за которыми осуществляет Банк России (ст.56 и ст.76.1 ФЗ № 86-ФЗ)</a:t>
            </a:r>
          </a:p>
          <a:p>
            <a:pPr marL="342900" lvl="0" indent="-342900">
              <a:spcAft>
                <a:spcPts val="1200"/>
              </a:spcAft>
              <a:buFontTx/>
              <a:buChar char="-"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Кредитные организации: банки (с базовой лицензией и с универсальной лицензией и небанковские кредитные организации); </a:t>
            </a:r>
            <a:endParaRPr lang="ru-RU" sz="1000" b="1" i="1" dirty="0">
              <a:solidFill>
                <a:srgbClr val="0070C0"/>
              </a:solidFill>
            </a:endParaRPr>
          </a:p>
          <a:p>
            <a:pPr marL="342900" lvl="0" indent="-342900">
              <a:spcAft>
                <a:spcPts val="300"/>
              </a:spcAft>
              <a:buFontTx/>
              <a:buChar char="-"/>
            </a:pP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Некредитные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финансовые: профессиональные участники рынка ценных бумаг; управляющие компании и специализированные депозитарии инвестиционного фонда, паевого инвестиционного фонда и негосударственного пенсионного фонда; акционерные инвестиционные фонды; клиринговые организации; организации осуществляющие функции центрального контрагента; организаторы торговли; центральный депозитарий; субъекты страхового дела; негосударственные пенсионные фонды;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микрофинансовые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организации; кредитные потребительские кооперативы; жилищные накопительные кооперативы; бюро кредитных историй; актуарии; кредитные рейтинговые агентства; сельскохозяйственные кредитные потребительские кооперативы; ломбарды.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84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BCD-10C8-42A5-ABBA-D5D1FBF78BB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09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A52CD42-D82E-495B-B7E3-D5D0DBA2AEC7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04C6BB40-4343-4C50-9834-EF2C038F0E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76339" y="3797299"/>
            <a:ext cx="4062411" cy="211772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4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76339" y="6205566"/>
            <a:ext cx="4062411" cy="276197"/>
          </a:xfrm>
        </p:spPr>
        <p:txBody>
          <a:bodyPr anchor="b"/>
          <a:lstStyle>
            <a:lvl1pPr>
              <a:spcBef>
                <a:spcPts val="0"/>
              </a:spcBef>
              <a:defRPr sz="1800" cap="none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2017</a:t>
            </a:r>
            <a:r>
              <a:rPr lang="ru-RU" dirty="0"/>
              <a:t> г.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FF4B885-5B69-4FE3-925A-37317C9E4C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4" y="431800"/>
            <a:ext cx="2407485" cy="5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45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изображение в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09DE3508-AAB2-4123-AB8D-333ED8A7D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388" y="4942103"/>
            <a:ext cx="5554662" cy="1482509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="" xmlns:a16="http://schemas.microsoft.com/office/drawing/2014/main" id="{E8D4A6F7-58EA-4D29-AE28-88336ABCCFA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3391" y="1971675"/>
            <a:ext cx="5554659" cy="2733675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/>
          </a:p>
        </p:txBody>
      </p:sp>
      <p:sp>
        <p:nvSpPr>
          <p:cNvPr id="7" name="Текст 7">
            <a:extLst>
              <a:ext uri="{FF2B5EF4-FFF2-40B4-BE49-F238E27FC236}">
                <a16:creationId xmlns="" xmlns:a16="http://schemas.microsoft.com/office/drawing/2014/main" id="{F2786F94-0219-4D50-AE47-BFADD00557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03947" y="4942103"/>
            <a:ext cx="5554662" cy="1482509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9">
            <a:extLst>
              <a:ext uri="{FF2B5EF4-FFF2-40B4-BE49-F238E27FC236}">
                <a16:creationId xmlns="" xmlns:a16="http://schemas.microsoft.com/office/drawing/2014/main" id="{08194C61-3908-4D9E-ADA8-AD85B6B49F2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03950" y="1971675"/>
            <a:ext cx="5554659" cy="2733675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49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изображение в 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09DE3508-AAB2-4123-AB8D-333ED8A7D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388" y="4942103"/>
            <a:ext cx="3609974" cy="1482509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="" xmlns:a16="http://schemas.microsoft.com/office/drawing/2014/main" id="{E8D4A6F7-58EA-4D29-AE28-88336ABCCFA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3392" y="1971675"/>
            <a:ext cx="3609972" cy="2733675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/>
          </a:p>
        </p:txBody>
      </p:sp>
      <p:sp>
        <p:nvSpPr>
          <p:cNvPr id="11" name="Текст 7">
            <a:extLst>
              <a:ext uri="{FF2B5EF4-FFF2-40B4-BE49-F238E27FC236}">
                <a16:creationId xmlns="" xmlns:a16="http://schemas.microsoft.com/office/drawing/2014/main" id="{DCBD97CA-2B21-43E5-B3A6-4E3A6887B7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79900" y="4942103"/>
            <a:ext cx="3633788" cy="1482509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Рисунок 9">
            <a:extLst>
              <a:ext uri="{FF2B5EF4-FFF2-40B4-BE49-F238E27FC236}">
                <a16:creationId xmlns="" xmlns:a16="http://schemas.microsoft.com/office/drawing/2014/main" id="{9BB48594-CDF5-4760-829E-7067E397D5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79904" y="1971675"/>
            <a:ext cx="3633784" cy="2733675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/>
          </a:p>
        </p:txBody>
      </p:sp>
      <p:sp>
        <p:nvSpPr>
          <p:cNvPr id="13" name="Текст 7">
            <a:extLst>
              <a:ext uri="{FF2B5EF4-FFF2-40B4-BE49-F238E27FC236}">
                <a16:creationId xmlns="" xmlns:a16="http://schemas.microsoft.com/office/drawing/2014/main" id="{8EDE3255-D331-473E-9F80-45DF45BC78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4820" y="4942103"/>
            <a:ext cx="3633788" cy="1482509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Рисунок 9">
            <a:extLst>
              <a:ext uri="{FF2B5EF4-FFF2-40B4-BE49-F238E27FC236}">
                <a16:creationId xmlns="" xmlns:a16="http://schemas.microsoft.com/office/drawing/2014/main" id="{988FBD5B-1F8B-4DA1-9167-A98867F784D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4824" y="1971675"/>
            <a:ext cx="3633784" cy="2733675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094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широкое изображение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09DE3508-AAB2-4123-AB8D-333ED8A7D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389" y="1971675"/>
            <a:ext cx="11325222" cy="1771650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3">
            <a:extLst>
              <a:ext uri="{FF2B5EF4-FFF2-40B4-BE49-F238E27FC236}">
                <a16:creationId xmlns="" xmlns:a16="http://schemas.microsoft.com/office/drawing/2014/main" id="{A0A68313-7CA3-4A32-A17E-CB916613E00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3388" y="3990975"/>
            <a:ext cx="11325225" cy="2435225"/>
          </a:xfrm>
          <a:solidFill>
            <a:schemeClr val="bg2"/>
          </a:solid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56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09DE3508-AAB2-4123-AB8D-333ED8A7D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388" y="1971675"/>
            <a:ext cx="4591050" cy="4452938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иаграмма 3">
            <a:extLst>
              <a:ext uri="{FF2B5EF4-FFF2-40B4-BE49-F238E27FC236}">
                <a16:creationId xmlns="" xmlns:a16="http://schemas.microsoft.com/office/drawing/2014/main" id="{7D19B8BF-6038-462B-B8EC-3BE4E63232CE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03950" y="1971675"/>
            <a:ext cx="2674938" cy="4452938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/>
          </a:p>
        </p:txBody>
      </p:sp>
      <p:sp>
        <p:nvSpPr>
          <p:cNvPr id="9" name="Диаграмма 3">
            <a:extLst>
              <a:ext uri="{FF2B5EF4-FFF2-40B4-BE49-F238E27FC236}">
                <a16:creationId xmlns="" xmlns:a16="http://schemas.microsoft.com/office/drawing/2014/main" id="{167A4ACF-9947-4AF0-89F5-3536622AB2A3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9090025" y="1971675"/>
            <a:ext cx="2668586" cy="4452938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080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широк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09DE3508-AAB2-4123-AB8D-333ED8A7D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388" y="1971675"/>
            <a:ext cx="3609975" cy="4452938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иаграмма 3">
            <a:extLst>
              <a:ext uri="{FF2B5EF4-FFF2-40B4-BE49-F238E27FC236}">
                <a16:creationId xmlns="" xmlns:a16="http://schemas.microsoft.com/office/drawing/2014/main" id="{7D19B8BF-6038-462B-B8EC-3BE4E63232CE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279901" y="1971675"/>
            <a:ext cx="7478712" cy="4452938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214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09DE3508-AAB2-4123-AB8D-333ED8A7D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389" y="1971675"/>
            <a:ext cx="2665412" cy="4452938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Таблица 6">
            <a:extLst>
              <a:ext uri="{FF2B5EF4-FFF2-40B4-BE49-F238E27FC236}">
                <a16:creationId xmlns="" xmlns:a16="http://schemas.microsoft.com/office/drawing/2014/main" id="{A6C0B26A-D5AA-4CB3-9F2B-372E3DBE62A4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3317875" y="1971675"/>
            <a:ext cx="8440738" cy="4452938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79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ирокая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аблица 6">
            <a:extLst>
              <a:ext uri="{FF2B5EF4-FFF2-40B4-BE49-F238E27FC236}">
                <a16:creationId xmlns="" xmlns:a16="http://schemas.microsoft.com/office/drawing/2014/main" id="{A6C0B26A-D5AA-4CB3-9F2B-372E3DBE62A4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33387" y="1971675"/>
            <a:ext cx="11325226" cy="4452938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21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широкая таблиц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09DE3508-AAB2-4123-AB8D-333ED8A7D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389" y="1971675"/>
            <a:ext cx="11325222" cy="1771650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Таблица 6">
            <a:extLst>
              <a:ext uri="{FF2B5EF4-FFF2-40B4-BE49-F238E27FC236}">
                <a16:creationId xmlns="" xmlns:a16="http://schemas.microsoft.com/office/drawing/2014/main" id="{A6C0B26A-D5AA-4CB3-9F2B-372E3DBE62A4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33387" y="4010025"/>
            <a:ext cx="11325226" cy="2414588"/>
          </a:xfrm>
          <a:solidFill>
            <a:schemeClr val="bg2"/>
          </a:solidFill>
        </p:spPr>
        <p:txBody>
          <a:bodyPr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973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 слайдов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A52CD42-D82E-495B-B7E3-D5D0DBA2AEC7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04C6BB40-4343-4C50-9834-EF2C038F0E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49" y="3797299"/>
            <a:ext cx="5554663" cy="269240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4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3950" y="1971675"/>
            <a:ext cx="5554663" cy="1089027"/>
          </a:xfrm>
        </p:spPr>
        <p:txBody>
          <a:bodyPr anchor="b"/>
          <a:lstStyle>
            <a:lvl1pPr>
              <a:spcBef>
                <a:spcPts val="0"/>
              </a:spcBef>
              <a:defRPr sz="1800" cap="none" spc="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Название презентации. </a:t>
            </a:r>
          </a:p>
          <a:p>
            <a:pPr lvl="0"/>
            <a:r>
              <a:rPr lang="ru-RU" dirty="0"/>
              <a:t>Личный финансовый план</a:t>
            </a:r>
          </a:p>
        </p:txBody>
      </p:sp>
      <p:sp>
        <p:nvSpPr>
          <p:cNvPr id="8" name="Текст 9">
            <a:extLst>
              <a:ext uri="{FF2B5EF4-FFF2-40B4-BE49-F238E27FC236}">
                <a16:creationId xmlns="" xmlns:a16="http://schemas.microsoft.com/office/drawing/2014/main" id="{1A1A2E58-2F29-4123-8EDA-08E6F8311E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0844" y="2409825"/>
            <a:ext cx="2697956" cy="2171700"/>
          </a:xfrm>
        </p:spPr>
        <p:txBody>
          <a:bodyPr anchor="ctr" anchorCtr="0"/>
          <a:lstStyle>
            <a:lvl1pPr>
              <a:spcBef>
                <a:spcPts val="0"/>
              </a:spcBef>
              <a:defRPr sz="15000" b="1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1</a:t>
            </a:r>
          </a:p>
        </p:txBody>
      </p:sp>
      <p:pic>
        <p:nvPicPr>
          <p:cNvPr id="9" name="Рисунок 6">
            <a:extLst>
              <a:ext uri="{FF2B5EF4-FFF2-40B4-BE49-F238E27FC236}">
                <a16:creationId xmlns="" xmlns:a16="http://schemas.microsoft.com/office/drawing/2014/main" id="{2D09C9D3-356B-3846-94B4-E4F8438C66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4" y="431800"/>
            <a:ext cx="2407485" cy="5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253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 слайдов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5">
            <a:extLst>
              <a:ext uri="{FF2B5EF4-FFF2-40B4-BE49-F238E27FC236}">
                <a16:creationId xmlns="" xmlns:a16="http://schemas.microsoft.com/office/drawing/2014/main" id="{D60555C7-2B73-3049-8C33-F281723F5299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6"/>
              </a:gs>
              <a:gs pos="0">
                <a:schemeClr val="accent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04C6BB40-4343-4C50-9834-EF2C038F0E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49" y="3797299"/>
            <a:ext cx="5554663" cy="269240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4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3950" y="1971675"/>
            <a:ext cx="5554663" cy="1089027"/>
          </a:xfrm>
        </p:spPr>
        <p:txBody>
          <a:bodyPr anchor="b"/>
          <a:lstStyle>
            <a:lvl1pPr>
              <a:spcBef>
                <a:spcPts val="0"/>
              </a:spcBef>
              <a:defRPr sz="1800" cap="none" spc="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Название презентации. </a:t>
            </a:r>
          </a:p>
          <a:p>
            <a:pPr lvl="0"/>
            <a:r>
              <a:rPr lang="ru-RU" dirty="0"/>
              <a:t>Личный финансовый план</a:t>
            </a:r>
          </a:p>
        </p:txBody>
      </p:sp>
      <p:sp>
        <p:nvSpPr>
          <p:cNvPr id="8" name="Текст 9">
            <a:extLst>
              <a:ext uri="{FF2B5EF4-FFF2-40B4-BE49-F238E27FC236}">
                <a16:creationId xmlns="" xmlns:a16="http://schemas.microsoft.com/office/drawing/2014/main" id="{1A1A2E58-2F29-4123-8EDA-08E6F8311E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0844" y="2409825"/>
            <a:ext cx="2697956" cy="2171700"/>
          </a:xfrm>
        </p:spPr>
        <p:txBody>
          <a:bodyPr anchor="ctr" anchorCtr="0"/>
          <a:lstStyle>
            <a:lvl1pPr>
              <a:spcBef>
                <a:spcPts val="0"/>
              </a:spcBef>
              <a:defRPr sz="15000" b="1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1</a:t>
            </a:r>
          </a:p>
        </p:txBody>
      </p:sp>
      <p:pic>
        <p:nvPicPr>
          <p:cNvPr id="12" name="Рисунок 6">
            <a:extLst>
              <a:ext uri="{FF2B5EF4-FFF2-40B4-BE49-F238E27FC236}">
                <a16:creationId xmlns="" xmlns:a16="http://schemas.microsoft.com/office/drawing/2014/main" id="{B34D0E2B-3A67-2B4B-B4DC-13F339FB52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4" y="431800"/>
            <a:ext cx="2407485" cy="5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9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2A52CD42-D82E-495B-B7E3-D5D0DBA2AEC7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04C6BB40-4343-4C50-9834-EF2C038F0E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76339" y="3797299"/>
            <a:ext cx="4062411" cy="211772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4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76339" y="6205566"/>
            <a:ext cx="4062411" cy="276197"/>
          </a:xfrm>
        </p:spPr>
        <p:txBody>
          <a:bodyPr anchor="b"/>
          <a:lstStyle>
            <a:lvl1pPr>
              <a:spcBef>
                <a:spcPts val="0"/>
              </a:spcBef>
              <a:defRPr sz="1800" cap="none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2017</a:t>
            </a:r>
            <a:r>
              <a:rPr lang="ru-RU" dirty="0"/>
              <a:t> г.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475B42C9-D670-446A-9583-BD5571714E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4" y="431800"/>
            <a:ext cx="2407485" cy="5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91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 слайдов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5">
            <a:extLst>
              <a:ext uri="{FF2B5EF4-FFF2-40B4-BE49-F238E27FC236}">
                <a16:creationId xmlns="" xmlns:a16="http://schemas.microsoft.com/office/drawing/2014/main" id="{149720B7-F087-0D46-8716-D12F8DD56354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4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04C6BB40-4343-4C50-9834-EF2C038F0E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49" y="3797299"/>
            <a:ext cx="5554663" cy="269240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4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3950" y="1971675"/>
            <a:ext cx="5554663" cy="1089027"/>
          </a:xfrm>
        </p:spPr>
        <p:txBody>
          <a:bodyPr anchor="b"/>
          <a:lstStyle>
            <a:lvl1pPr>
              <a:spcBef>
                <a:spcPts val="0"/>
              </a:spcBef>
              <a:defRPr sz="1800" cap="none" spc="0" baseline="0">
                <a:solidFill>
                  <a:schemeClr val="tx2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Название презентации. </a:t>
            </a:r>
          </a:p>
          <a:p>
            <a:pPr lvl="0"/>
            <a:r>
              <a:rPr lang="ru-RU" dirty="0"/>
              <a:t>Личный финансовый план</a:t>
            </a:r>
          </a:p>
        </p:txBody>
      </p:sp>
      <p:sp>
        <p:nvSpPr>
          <p:cNvPr id="8" name="Текст 9">
            <a:extLst>
              <a:ext uri="{FF2B5EF4-FFF2-40B4-BE49-F238E27FC236}">
                <a16:creationId xmlns="" xmlns:a16="http://schemas.microsoft.com/office/drawing/2014/main" id="{1A1A2E58-2F29-4123-8EDA-08E6F8311E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0844" y="2409825"/>
            <a:ext cx="2697956" cy="2171700"/>
          </a:xfrm>
        </p:spPr>
        <p:txBody>
          <a:bodyPr anchor="ctr" anchorCtr="0"/>
          <a:lstStyle>
            <a:lvl1pPr>
              <a:spcBef>
                <a:spcPts val="0"/>
              </a:spcBef>
              <a:defRPr sz="15000" b="1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1</a:t>
            </a:r>
          </a:p>
        </p:txBody>
      </p:sp>
      <p:pic>
        <p:nvPicPr>
          <p:cNvPr id="12" name="Рисунок 6">
            <a:extLst>
              <a:ext uri="{FF2B5EF4-FFF2-40B4-BE49-F238E27FC236}">
                <a16:creationId xmlns="" xmlns:a16="http://schemas.microsoft.com/office/drawing/2014/main" id="{DF16A914-AF66-C045-9B76-8BF5E52935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4" y="431800"/>
            <a:ext cx="2407485" cy="5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303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 с оглавлением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A52CD42-D82E-495B-B7E3-D5D0DBA2AEC7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8049" y="3787775"/>
            <a:ext cx="5770563" cy="2636838"/>
          </a:xfrm>
        </p:spPr>
        <p:txBody>
          <a:bodyPr anchor="t" anchorCtr="0"/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cap="none" spc="30" baseline="0">
                <a:solidFill>
                  <a:schemeClr val="bg2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Подраздел презентации 1</a:t>
            </a:r>
          </a:p>
          <a:p>
            <a:pPr marL="216000" marR="0" lvl="0" indent="-2160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dirty="0"/>
              <a:t>Подраздел презентации 2</a:t>
            </a:r>
          </a:p>
          <a:p>
            <a:pPr marL="216000" marR="0" lvl="0" indent="-2160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dirty="0"/>
              <a:t>Подраздел презентации 3</a:t>
            </a:r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  <p:sp>
        <p:nvSpPr>
          <p:cNvPr id="8" name="Текст 9">
            <a:extLst>
              <a:ext uri="{FF2B5EF4-FFF2-40B4-BE49-F238E27FC236}">
                <a16:creationId xmlns="" xmlns:a16="http://schemas.microsoft.com/office/drawing/2014/main" id="{1A1A2E58-2F29-4123-8EDA-08E6F8311E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0844" y="2409825"/>
            <a:ext cx="2697956" cy="2171700"/>
          </a:xfrm>
        </p:spPr>
        <p:txBody>
          <a:bodyPr anchor="ctr" anchorCtr="0"/>
          <a:lstStyle>
            <a:lvl1pPr>
              <a:spcBef>
                <a:spcPts val="0"/>
              </a:spcBef>
              <a:defRPr sz="15000" b="1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1</a:t>
            </a:r>
          </a:p>
        </p:txBody>
      </p:sp>
      <p:sp>
        <p:nvSpPr>
          <p:cNvPr id="9" name="Текст 9">
            <a:extLst>
              <a:ext uri="{FF2B5EF4-FFF2-40B4-BE49-F238E27FC236}">
                <a16:creationId xmlns="" xmlns:a16="http://schemas.microsoft.com/office/drawing/2014/main" id="{FE565448-C04C-453B-AA54-32A758A947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49" y="1104901"/>
            <a:ext cx="5554663" cy="1965324"/>
          </a:xfrm>
        </p:spPr>
        <p:txBody>
          <a:bodyPr anchor="b" anchorCtr="0"/>
          <a:lstStyle>
            <a:lvl1pPr>
              <a:lnSpc>
                <a:spcPct val="100000"/>
              </a:lnSpc>
              <a:spcBef>
                <a:spcPts val="0"/>
              </a:spcBef>
              <a:defRPr sz="24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pic>
        <p:nvPicPr>
          <p:cNvPr id="11" name="Рисунок 6">
            <a:extLst>
              <a:ext uri="{FF2B5EF4-FFF2-40B4-BE49-F238E27FC236}">
                <a16:creationId xmlns="" xmlns:a16="http://schemas.microsoft.com/office/drawing/2014/main" id="{1D350056-7D55-234D-9A03-20C0F8E9FB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4" y="431800"/>
            <a:ext cx="2407485" cy="5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9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 с оглавлением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="" xmlns:a16="http://schemas.microsoft.com/office/drawing/2014/main" id="{576F7CF3-5215-9E41-B00F-A2467B5A4064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6"/>
              </a:gs>
              <a:gs pos="0">
                <a:schemeClr val="accent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8049" y="3787775"/>
            <a:ext cx="5770563" cy="2636838"/>
          </a:xfrm>
        </p:spPr>
        <p:txBody>
          <a:bodyPr anchor="t" anchorCtr="0"/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cap="none" spc="30" baseline="0">
                <a:solidFill>
                  <a:schemeClr val="bg2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Подраздел презентации 1</a:t>
            </a:r>
          </a:p>
          <a:p>
            <a:pPr marL="216000" marR="0" lvl="0" indent="-2160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dirty="0"/>
              <a:t>Подраздел презентации 2</a:t>
            </a:r>
          </a:p>
          <a:p>
            <a:pPr marL="216000" marR="0" lvl="0" indent="-2160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dirty="0"/>
              <a:t>Подраздел презентации 3</a:t>
            </a:r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  <p:sp>
        <p:nvSpPr>
          <p:cNvPr id="8" name="Текст 9">
            <a:extLst>
              <a:ext uri="{FF2B5EF4-FFF2-40B4-BE49-F238E27FC236}">
                <a16:creationId xmlns="" xmlns:a16="http://schemas.microsoft.com/office/drawing/2014/main" id="{1A1A2E58-2F29-4123-8EDA-08E6F8311E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0844" y="2409825"/>
            <a:ext cx="2697956" cy="2171700"/>
          </a:xfrm>
        </p:spPr>
        <p:txBody>
          <a:bodyPr anchor="ctr" anchorCtr="0"/>
          <a:lstStyle>
            <a:lvl1pPr>
              <a:spcBef>
                <a:spcPts val="0"/>
              </a:spcBef>
              <a:defRPr sz="15000" b="1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1</a:t>
            </a:r>
          </a:p>
        </p:txBody>
      </p:sp>
      <p:sp>
        <p:nvSpPr>
          <p:cNvPr id="9" name="Текст 9">
            <a:extLst>
              <a:ext uri="{FF2B5EF4-FFF2-40B4-BE49-F238E27FC236}">
                <a16:creationId xmlns="" xmlns:a16="http://schemas.microsoft.com/office/drawing/2014/main" id="{FE565448-C04C-453B-AA54-32A758A947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49" y="1104901"/>
            <a:ext cx="5554663" cy="1965324"/>
          </a:xfrm>
        </p:spPr>
        <p:txBody>
          <a:bodyPr anchor="b" anchorCtr="0"/>
          <a:lstStyle>
            <a:lvl1pPr>
              <a:lnSpc>
                <a:spcPct val="100000"/>
              </a:lnSpc>
              <a:spcBef>
                <a:spcPts val="0"/>
              </a:spcBef>
              <a:defRPr sz="24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pic>
        <p:nvPicPr>
          <p:cNvPr id="12" name="Рисунок 6">
            <a:extLst>
              <a:ext uri="{FF2B5EF4-FFF2-40B4-BE49-F238E27FC236}">
                <a16:creationId xmlns="" xmlns:a16="http://schemas.microsoft.com/office/drawing/2014/main" id="{BC34E9FA-E708-6144-89C3-CDB66D4AFC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4" y="431800"/>
            <a:ext cx="2407485" cy="5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09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 с оглавлением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="" xmlns:a16="http://schemas.microsoft.com/office/drawing/2014/main" id="{D893A5DB-B2E0-3B4E-9B24-2C07CA7DBDEE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4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8049" y="3787775"/>
            <a:ext cx="5770563" cy="2636838"/>
          </a:xfrm>
        </p:spPr>
        <p:txBody>
          <a:bodyPr anchor="t" anchorCtr="0"/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cap="none" spc="30" baseline="0">
                <a:solidFill>
                  <a:schemeClr val="bg2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Подраздел презентации 1</a:t>
            </a:r>
          </a:p>
          <a:p>
            <a:pPr marL="216000" marR="0" lvl="0" indent="-2160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dirty="0"/>
              <a:t>Подраздел презентации 2</a:t>
            </a:r>
          </a:p>
          <a:p>
            <a:pPr marL="216000" marR="0" lvl="0" indent="-2160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dirty="0"/>
              <a:t>Подраздел презентации 3</a:t>
            </a:r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  <p:sp>
        <p:nvSpPr>
          <p:cNvPr id="8" name="Текст 9">
            <a:extLst>
              <a:ext uri="{FF2B5EF4-FFF2-40B4-BE49-F238E27FC236}">
                <a16:creationId xmlns="" xmlns:a16="http://schemas.microsoft.com/office/drawing/2014/main" id="{1A1A2E58-2F29-4123-8EDA-08E6F8311E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0844" y="2409825"/>
            <a:ext cx="2697956" cy="2171700"/>
          </a:xfrm>
        </p:spPr>
        <p:txBody>
          <a:bodyPr anchor="ctr" anchorCtr="0"/>
          <a:lstStyle>
            <a:lvl1pPr>
              <a:spcBef>
                <a:spcPts val="0"/>
              </a:spcBef>
              <a:defRPr sz="15000" b="1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1</a:t>
            </a:r>
          </a:p>
        </p:txBody>
      </p:sp>
      <p:sp>
        <p:nvSpPr>
          <p:cNvPr id="9" name="Текст 9">
            <a:extLst>
              <a:ext uri="{FF2B5EF4-FFF2-40B4-BE49-F238E27FC236}">
                <a16:creationId xmlns="" xmlns:a16="http://schemas.microsoft.com/office/drawing/2014/main" id="{FE565448-C04C-453B-AA54-32A758A947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49" y="1104901"/>
            <a:ext cx="5554663" cy="1965324"/>
          </a:xfrm>
        </p:spPr>
        <p:txBody>
          <a:bodyPr anchor="b" anchorCtr="0"/>
          <a:lstStyle>
            <a:lvl1pPr>
              <a:lnSpc>
                <a:spcPct val="100000"/>
              </a:lnSpc>
              <a:spcBef>
                <a:spcPts val="0"/>
              </a:spcBef>
              <a:defRPr sz="24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pic>
        <p:nvPicPr>
          <p:cNvPr id="12" name="Рисунок 6">
            <a:extLst>
              <a:ext uri="{FF2B5EF4-FFF2-40B4-BE49-F238E27FC236}">
                <a16:creationId xmlns="" xmlns:a16="http://schemas.microsoft.com/office/drawing/2014/main" id="{B285BCAC-AE70-3F4C-A015-C62A1A4A81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4" y="431800"/>
            <a:ext cx="2407485" cy="5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649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крупным показателем 1">
    <p:bg>
      <p:bgPr>
        <a:gradFill>
          <a:gsLst>
            <a:gs pos="100000">
              <a:schemeClr val="accent2"/>
            </a:gs>
            <a:gs pos="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A99AE-6A35-4C1E-8082-A4A87B5CA52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80C1A66E-447C-497E-B791-484EC723AC3C}"/>
              </a:ext>
            </a:extLst>
          </p:cNvPr>
          <p:cNvCxnSpPr/>
          <p:nvPr userDrawn="1"/>
        </p:nvCxnSpPr>
        <p:spPr>
          <a:xfrm>
            <a:off x="433388" y="863600"/>
            <a:ext cx="1132522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7">
            <a:extLst>
              <a:ext uri="{FF2B5EF4-FFF2-40B4-BE49-F238E27FC236}">
                <a16:creationId xmlns="" xmlns:a16="http://schemas.microsoft.com/office/drawing/2014/main" id="{328E8370-30AB-4722-8DBA-593A635980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03949" y="1971675"/>
            <a:ext cx="5554662" cy="4452938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7">
            <a:extLst>
              <a:ext uri="{FF2B5EF4-FFF2-40B4-BE49-F238E27FC236}">
                <a16:creationId xmlns="" xmlns:a16="http://schemas.microsoft.com/office/drawing/2014/main" id="{093F2368-AD98-4728-93E4-1B37173036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3390" y="1743075"/>
            <a:ext cx="5554662" cy="185735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5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4%</a:t>
            </a:r>
            <a:endParaRPr lang="ru-RU" dirty="0"/>
          </a:p>
        </p:txBody>
      </p:sp>
      <p:sp>
        <p:nvSpPr>
          <p:cNvPr id="16" name="Текст 7">
            <a:extLst>
              <a:ext uri="{FF2B5EF4-FFF2-40B4-BE49-F238E27FC236}">
                <a16:creationId xmlns="" xmlns:a16="http://schemas.microsoft.com/office/drawing/2014/main" id="{35BF7473-8909-436F-9AC2-13A304FD55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3388" y="3838574"/>
            <a:ext cx="5554662" cy="2586039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подпись к показателю в несколько строк</a:t>
            </a:r>
          </a:p>
        </p:txBody>
      </p:sp>
      <p:pic>
        <p:nvPicPr>
          <p:cNvPr id="9" name="Рисунок 14">
            <a:extLst>
              <a:ext uri="{FF2B5EF4-FFF2-40B4-BE49-F238E27FC236}">
                <a16:creationId xmlns="" xmlns:a16="http://schemas.microsoft.com/office/drawing/2014/main" id="{8B871CEC-3811-5343-8FD4-E15214D6F1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8" y="437814"/>
            <a:ext cx="1244021" cy="30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00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крупным показателем 2">
    <p:bg>
      <p:bgPr>
        <a:gradFill>
          <a:gsLst>
            <a:gs pos="100000">
              <a:schemeClr val="accent6"/>
            </a:gs>
            <a:gs pos="0">
              <a:schemeClr val="accent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A99AE-6A35-4C1E-8082-A4A87B5CA52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80C1A66E-447C-497E-B791-484EC723AC3C}"/>
              </a:ext>
            </a:extLst>
          </p:cNvPr>
          <p:cNvCxnSpPr/>
          <p:nvPr userDrawn="1"/>
        </p:nvCxnSpPr>
        <p:spPr>
          <a:xfrm>
            <a:off x="433388" y="863600"/>
            <a:ext cx="1132522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7">
            <a:extLst>
              <a:ext uri="{FF2B5EF4-FFF2-40B4-BE49-F238E27FC236}">
                <a16:creationId xmlns="" xmlns:a16="http://schemas.microsoft.com/office/drawing/2014/main" id="{328E8370-30AB-4722-8DBA-593A635980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03949" y="1971675"/>
            <a:ext cx="5554662" cy="4452938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7">
            <a:extLst>
              <a:ext uri="{FF2B5EF4-FFF2-40B4-BE49-F238E27FC236}">
                <a16:creationId xmlns="" xmlns:a16="http://schemas.microsoft.com/office/drawing/2014/main" id="{093F2368-AD98-4728-93E4-1B37173036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3390" y="1743075"/>
            <a:ext cx="5554662" cy="185735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5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4%</a:t>
            </a:r>
            <a:endParaRPr lang="ru-RU" dirty="0"/>
          </a:p>
        </p:txBody>
      </p:sp>
      <p:sp>
        <p:nvSpPr>
          <p:cNvPr id="16" name="Текст 7">
            <a:extLst>
              <a:ext uri="{FF2B5EF4-FFF2-40B4-BE49-F238E27FC236}">
                <a16:creationId xmlns="" xmlns:a16="http://schemas.microsoft.com/office/drawing/2014/main" id="{35BF7473-8909-436F-9AC2-13A304FD55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3388" y="3838574"/>
            <a:ext cx="5554662" cy="2586039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подпись к показателю в несколько строк</a:t>
            </a:r>
          </a:p>
        </p:txBody>
      </p:sp>
      <p:pic>
        <p:nvPicPr>
          <p:cNvPr id="9" name="Рисунок 14">
            <a:extLst>
              <a:ext uri="{FF2B5EF4-FFF2-40B4-BE49-F238E27FC236}">
                <a16:creationId xmlns="" xmlns:a16="http://schemas.microsoft.com/office/drawing/2014/main" id="{38EFE22E-1DF4-C14C-9E2C-9B1D944171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8" y="437814"/>
            <a:ext cx="1244021" cy="30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350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A52CD42-D82E-495B-B7E3-D5D0DBA2AEC7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4743" y="3844925"/>
            <a:ext cx="5770563" cy="2636838"/>
          </a:xfr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cap="none" spc="30" baseline="0">
                <a:solidFill>
                  <a:schemeClr val="bg2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Пункт приема корреспонденции: </a:t>
            </a:r>
          </a:p>
          <a:p>
            <a:pPr lvl="0"/>
            <a:r>
              <a:rPr lang="ru-RU" dirty="0"/>
              <a:t>Москва, </a:t>
            </a:r>
            <a:r>
              <a:rPr lang="ru-RU" dirty="0" err="1"/>
              <a:t>Сандуновский</a:t>
            </a:r>
            <a:r>
              <a:rPr lang="ru-RU" dirty="0"/>
              <a:t> пер., д. 3, стр. 1, телефон +7 495 621-09-61</a:t>
            </a:r>
          </a:p>
          <a:p>
            <a:pPr lvl="0"/>
            <a:r>
              <a:rPr lang="ru-RU" dirty="0"/>
              <a:t>Почтовый адрес: 107016, Москва, ул. Неглинная, д. 12</a:t>
            </a:r>
          </a:p>
          <a:p>
            <a:pPr lvl="0"/>
            <a:r>
              <a:rPr lang="ru-RU" dirty="0"/>
              <a:t>Контактный центр: 8 800 250-40-72, +7 495 771-91-00</a:t>
            </a:r>
          </a:p>
          <a:p>
            <a:pPr lvl="0"/>
            <a:r>
              <a:rPr lang="ru-RU" dirty="0"/>
              <a:t>Факс: +7 495 621-64-65, +7 495 621-62-88</a:t>
            </a:r>
          </a:p>
          <a:p>
            <a:pPr lvl="0"/>
            <a:r>
              <a:rPr lang="ru-RU" dirty="0"/>
              <a:t>Сайт: www.cbr.ru</a:t>
            </a:r>
          </a:p>
          <a:p>
            <a:pPr lvl="0"/>
            <a:r>
              <a:rPr lang="ru-RU" dirty="0"/>
              <a:t>Электронная почта: fps@cbr.ru</a:t>
            </a:r>
          </a:p>
        </p:txBody>
      </p:sp>
      <p:sp>
        <p:nvSpPr>
          <p:cNvPr id="9" name="Текст 9">
            <a:extLst>
              <a:ext uri="{FF2B5EF4-FFF2-40B4-BE49-F238E27FC236}">
                <a16:creationId xmlns="" xmlns:a16="http://schemas.microsoft.com/office/drawing/2014/main" id="{FE565448-C04C-453B-AA54-32A758A947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49" y="1104901"/>
            <a:ext cx="5554663" cy="1965324"/>
          </a:xfrm>
        </p:spPr>
        <p:txBody>
          <a:bodyPr anchor="b" anchorCtr="0"/>
          <a:lstStyle>
            <a:lvl1pPr>
              <a:lnSpc>
                <a:spcPct val="100000"/>
              </a:lnSpc>
              <a:spcBef>
                <a:spcPts val="0"/>
              </a:spcBef>
              <a:defRPr sz="24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Спасибо </a:t>
            </a:r>
          </a:p>
          <a:p>
            <a:pPr lvl="0"/>
            <a:r>
              <a:rPr lang="ru-RU" dirty="0"/>
              <a:t>за внимание</a:t>
            </a:r>
          </a:p>
        </p:txBody>
      </p:sp>
      <p:pic>
        <p:nvPicPr>
          <p:cNvPr id="8" name="Рисунок 6">
            <a:extLst>
              <a:ext uri="{FF2B5EF4-FFF2-40B4-BE49-F238E27FC236}">
                <a16:creationId xmlns="" xmlns:a16="http://schemas.microsoft.com/office/drawing/2014/main" id="{8FCCF32E-0F6E-4544-A5DF-207C316A63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4" y="431800"/>
            <a:ext cx="2407485" cy="5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64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ключительный слайд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A52CD42-D82E-495B-B7E3-D5D0DBA2AEC7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3389" y="4178299"/>
            <a:ext cx="11325224" cy="2303463"/>
          </a:xfr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cap="none" spc="30" baseline="0">
                <a:solidFill>
                  <a:schemeClr val="bg2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Служба по защите прав потребителей </a:t>
            </a:r>
          </a:p>
          <a:p>
            <a:pPr lvl="0"/>
            <a:r>
              <a:rPr lang="ru-RU" dirty="0"/>
              <a:t>финансовых услуг и миноритарных акционеров</a:t>
            </a:r>
          </a:p>
          <a:p>
            <a:pPr lvl="0"/>
            <a:r>
              <a:rPr lang="ru-RU" dirty="0"/>
              <a:t>Пункт приема корреспонденции: Москва, </a:t>
            </a:r>
            <a:r>
              <a:rPr lang="ru-RU" dirty="0" err="1"/>
              <a:t>Сандуновский</a:t>
            </a:r>
            <a:r>
              <a:rPr lang="ru-RU" dirty="0"/>
              <a:t> пер., д. 3, стр. 1, телефон +7 495 621-09-61</a:t>
            </a:r>
          </a:p>
          <a:p>
            <a:pPr lvl="0"/>
            <a:r>
              <a:rPr lang="ru-RU" dirty="0"/>
              <a:t>Почтовый адрес: 107016, Москва, ул. Неглинная, д. 12</a:t>
            </a:r>
          </a:p>
          <a:p>
            <a:pPr lvl="0"/>
            <a:r>
              <a:rPr lang="ru-RU" dirty="0"/>
              <a:t>Контактный центр: 8 800 250-40-72, +7 495 771-91-00</a:t>
            </a:r>
          </a:p>
          <a:p>
            <a:pPr lvl="0"/>
            <a:r>
              <a:rPr lang="ru-RU" dirty="0"/>
              <a:t>Факс: +7 495 621-64-65, +7 495 621-62-88</a:t>
            </a:r>
          </a:p>
          <a:p>
            <a:pPr lvl="0"/>
            <a:r>
              <a:rPr lang="ru-RU" dirty="0"/>
              <a:t>Сайт: www.cbr.ru</a:t>
            </a:r>
          </a:p>
          <a:p>
            <a:pPr lvl="0"/>
            <a:r>
              <a:rPr lang="ru-RU" dirty="0"/>
              <a:t>Электронная почта: fps@cbr.ru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02FD43A-C81A-4B12-B731-C0200E4E9C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4" y="431800"/>
            <a:ext cx="2407485" cy="5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53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5">
            <a:extLst>
              <a:ext uri="{FF2B5EF4-FFF2-40B4-BE49-F238E27FC236}">
                <a16:creationId xmlns="" xmlns:a16="http://schemas.microsoft.com/office/drawing/2014/main" id="{34CC37E1-89DB-F54C-A285-B011317DB0C4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4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04C6BB40-4343-4C50-9834-EF2C038F0E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76339" y="3797299"/>
            <a:ext cx="4062411" cy="211772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4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76339" y="6205566"/>
            <a:ext cx="4062411" cy="276197"/>
          </a:xfrm>
        </p:spPr>
        <p:txBody>
          <a:bodyPr anchor="b"/>
          <a:lstStyle>
            <a:lvl1pPr>
              <a:spcBef>
                <a:spcPts val="0"/>
              </a:spcBef>
              <a:defRPr sz="1800" cap="none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2017</a:t>
            </a:r>
            <a:r>
              <a:rPr lang="ru-RU" dirty="0"/>
              <a:t> г.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475B42C9-D670-446A-9583-BD5571714E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4" y="431800"/>
            <a:ext cx="2407485" cy="5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98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>
            <a:extLst>
              <a:ext uri="{FF2B5EF4-FFF2-40B4-BE49-F238E27FC236}">
                <a16:creationId xmlns="" xmlns:a16="http://schemas.microsoft.com/office/drawing/2014/main" id="{868D1A79-0555-C24E-AC19-8597029C75B0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04C6BB40-4343-4C50-9834-EF2C038F0E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50" y="3797299"/>
            <a:ext cx="4592638" cy="211772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8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3950" y="6205566"/>
            <a:ext cx="4592638" cy="276197"/>
          </a:xfrm>
        </p:spPr>
        <p:txBody>
          <a:bodyPr anchor="b"/>
          <a:lstStyle>
            <a:lvl1pPr>
              <a:spcBef>
                <a:spcPts val="0"/>
              </a:spcBef>
              <a:defRPr sz="1800" cap="none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2017 </a:t>
            </a:r>
            <a:r>
              <a:rPr lang="ru-RU" dirty="0"/>
              <a:t>г.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5B0CCE6C-1C13-42E8-8E94-10A9B14A53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79" y="431800"/>
            <a:ext cx="3638390" cy="90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3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>
            <a:extLst>
              <a:ext uri="{FF2B5EF4-FFF2-40B4-BE49-F238E27FC236}">
                <a16:creationId xmlns="" xmlns:a16="http://schemas.microsoft.com/office/drawing/2014/main" id="{20E5DCE5-DCC6-9D49-9FD7-9D01D8772A13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6"/>
              </a:gs>
              <a:gs pos="0">
                <a:schemeClr val="accent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04C6BB40-4343-4C50-9834-EF2C038F0E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50" y="3797299"/>
            <a:ext cx="4592638" cy="211772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8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3950" y="6205566"/>
            <a:ext cx="4592638" cy="276197"/>
          </a:xfrm>
        </p:spPr>
        <p:txBody>
          <a:bodyPr anchor="b"/>
          <a:lstStyle>
            <a:lvl1pPr>
              <a:spcBef>
                <a:spcPts val="0"/>
              </a:spcBef>
              <a:defRPr sz="1800" cap="none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2017 </a:t>
            </a:r>
            <a:r>
              <a:rPr lang="ru-RU" dirty="0"/>
              <a:t>г.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5B0CCE6C-1C13-42E8-8E94-10A9B14A53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79" y="431800"/>
            <a:ext cx="3638390" cy="90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5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AA50AB-BEF8-4977-B1F8-52D34803080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A52CD42-D82E-495B-B7E3-D5D0DBA2AEC7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100000">
                <a:schemeClr val="accent4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04C6BB40-4343-4C50-9834-EF2C038F0E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3950" y="3797299"/>
            <a:ext cx="4592638" cy="211772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800" cap="all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Заголовок раздела в несколько строк</a:t>
            </a:r>
          </a:p>
        </p:txBody>
      </p:sp>
      <p:sp>
        <p:nvSpPr>
          <p:cNvPr id="18" name="Текст 9">
            <a:extLst>
              <a:ext uri="{FF2B5EF4-FFF2-40B4-BE49-F238E27FC236}">
                <a16:creationId xmlns="" xmlns:a16="http://schemas.microsoft.com/office/drawing/2014/main" id="{FE885E8D-9430-4D38-97E0-03CA59A8F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3950" y="6205566"/>
            <a:ext cx="4592638" cy="276197"/>
          </a:xfrm>
        </p:spPr>
        <p:txBody>
          <a:bodyPr anchor="b"/>
          <a:lstStyle>
            <a:lvl1pPr>
              <a:spcBef>
                <a:spcPts val="0"/>
              </a:spcBef>
              <a:defRPr sz="1800" cap="none" spc="30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2017 </a:t>
            </a:r>
            <a:r>
              <a:rPr lang="ru-RU" dirty="0"/>
              <a:t>г.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5B0CCE6C-1C13-42E8-8E94-10A9B14A53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79" y="431800"/>
            <a:ext cx="3638390" cy="90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7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8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зисы в 4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09DE3508-AAB2-4123-AB8D-333ED8A7D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388" y="1971675"/>
            <a:ext cx="2665412" cy="18478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Текст 7">
            <a:extLst>
              <a:ext uri="{FF2B5EF4-FFF2-40B4-BE49-F238E27FC236}">
                <a16:creationId xmlns="" xmlns:a16="http://schemas.microsoft.com/office/drawing/2014/main" id="{19A166C2-0FC5-4C62-B1C8-A2E9D3DA35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17875" y="1971675"/>
            <a:ext cx="2665412" cy="18478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Текст 7">
            <a:extLst>
              <a:ext uri="{FF2B5EF4-FFF2-40B4-BE49-F238E27FC236}">
                <a16:creationId xmlns="" xmlns:a16="http://schemas.microsoft.com/office/drawing/2014/main" id="{7DF90D02-C38A-4C8E-BE27-B09AFCC1C4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03950" y="1971675"/>
            <a:ext cx="2665412" cy="18478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7">
            <a:extLst>
              <a:ext uri="{FF2B5EF4-FFF2-40B4-BE49-F238E27FC236}">
                <a16:creationId xmlns="" xmlns:a16="http://schemas.microsoft.com/office/drawing/2014/main" id="{FDC2D01E-6E23-46AF-88FD-5810F4C0FE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090025" y="1971675"/>
            <a:ext cx="2665412" cy="18478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8" name="Текст 7">
            <a:extLst>
              <a:ext uri="{FF2B5EF4-FFF2-40B4-BE49-F238E27FC236}">
                <a16:creationId xmlns="" xmlns:a16="http://schemas.microsoft.com/office/drawing/2014/main" id="{8CD2E874-F798-449B-AF52-6E519928659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3388" y="4189628"/>
            <a:ext cx="2665412" cy="18478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9" name="Текст 7">
            <a:extLst>
              <a:ext uri="{FF2B5EF4-FFF2-40B4-BE49-F238E27FC236}">
                <a16:creationId xmlns="" xmlns:a16="http://schemas.microsoft.com/office/drawing/2014/main" id="{8D8FCC09-FB67-4021-814D-A90AB3AA44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17875" y="4189628"/>
            <a:ext cx="2665412" cy="18478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0" name="Текст 7">
            <a:extLst>
              <a:ext uri="{FF2B5EF4-FFF2-40B4-BE49-F238E27FC236}">
                <a16:creationId xmlns="" xmlns:a16="http://schemas.microsoft.com/office/drawing/2014/main" id="{F12346B4-8A43-495A-AB40-34684AAD887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3950" y="4189628"/>
            <a:ext cx="2665412" cy="18478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1" name="Текст 7">
            <a:extLst>
              <a:ext uri="{FF2B5EF4-FFF2-40B4-BE49-F238E27FC236}">
                <a16:creationId xmlns="" xmlns:a16="http://schemas.microsoft.com/office/drawing/2014/main" id="{5159B785-97A0-4186-AABD-4FE1A5BAF4B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090025" y="4189628"/>
            <a:ext cx="2665412" cy="18478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9053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2E29B-7BB8-44DA-AA47-F32EE10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04EFD-558E-42EB-B3D8-20C5D2FB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DE6370-7C3C-486D-986D-DC33B68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09DE3508-AAB2-4123-AB8D-333ED8A7D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388" y="1971675"/>
            <a:ext cx="5554662" cy="4452938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="" xmlns:a16="http://schemas.microsoft.com/office/drawing/2014/main" id="{E8D4A6F7-58EA-4D29-AE28-88336ABCCFA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3951" y="1971675"/>
            <a:ext cx="5554659" cy="4452938"/>
          </a:xfrm>
          <a:solidFill>
            <a:schemeClr val="bg2"/>
          </a:solid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19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5F56CF-2AEF-4193-83AF-48D8AA396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87" y="1107506"/>
            <a:ext cx="11325225" cy="60699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DEABFE4-ED0F-4CD1-9EC3-8D558C17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153" y="1975652"/>
            <a:ext cx="11320460" cy="27614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5DE65F-AEC4-42F8-AE14-6CFCF7F12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57438" y="431800"/>
            <a:ext cx="8439150" cy="3240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58F2AC6-6672-44E2-A8A9-32EB81226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4074" y="431801"/>
            <a:ext cx="744537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AA99AE-6A35-4C1E-8082-A4A87B5CA52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1CB045B0-C148-4BCB-A129-CADC19CDA1E7}"/>
              </a:ext>
            </a:extLst>
          </p:cNvPr>
          <p:cNvCxnSpPr/>
          <p:nvPr userDrawn="1"/>
        </p:nvCxnSpPr>
        <p:spPr>
          <a:xfrm>
            <a:off x="433388" y="866775"/>
            <a:ext cx="11325225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DD8C4910-12A5-47A1-A219-F6CDF997B2AA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8" y="437814"/>
            <a:ext cx="1237966" cy="30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9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70" r:id="rId3"/>
    <p:sldLayoutId id="2147483661" r:id="rId4"/>
    <p:sldLayoutId id="2147483671" r:id="rId5"/>
    <p:sldLayoutId id="2147483672" r:id="rId6"/>
    <p:sldLayoutId id="2147483658" r:id="rId7"/>
    <p:sldLayoutId id="2147483657" r:id="rId8"/>
    <p:sldLayoutId id="2147483650" r:id="rId9"/>
    <p:sldLayoutId id="2147483651" r:id="rId10"/>
    <p:sldLayoutId id="2147483652" r:id="rId11"/>
    <p:sldLayoutId id="2147483669" r:id="rId12"/>
    <p:sldLayoutId id="2147483653" r:id="rId13"/>
    <p:sldLayoutId id="2147483654" r:id="rId14"/>
    <p:sldLayoutId id="2147483655" r:id="rId15"/>
    <p:sldLayoutId id="2147483656" r:id="rId16"/>
    <p:sldLayoutId id="2147483668" r:id="rId17"/>
    <p:sldLayoutId id="2147483662" r:id="rId18"/>
    <p:sldLayoutId id="2147483673" r:id="rId19"/>
    <p:sldLayoutId id="2147483674" r:id="rId20"/>
    <p:sldLayoutId id="2147483663" r:id="rId21"/>
    <p:sldLayoutId id="2147483675" r:id="rId22"/>
    <p:sldLayoutId id="2147483676" r:id="rId23"/>
    <p:sldLayoutId id="2147483666" r:id="rId24"/>
    <p:sldLayoutId id="2147483667" r:id="rId25"/>
    <p:sldLayoutId id="2147483664" r:id="rId26"/>
    <p:sldLayoutId id="2147483665" r:id="rId2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047" userDrawn="1">
          <p15:clr>
            <a:srgbClr val="F26B43"/>
          </p15:clr>
        </p15:guide>
        <p15:guide id="2" pos="7407" userDrawn="1">
          <p15:clr>
            <a:srgbClr val="F26B43"/>
          </p15:clr>
        </p15:guide>
        <p15:guide id="3" pos="273" userDrawn="1">
          <p15:clr>
            <a:srgbClr val="F26B43"/>
          </p15:clr>
        </p15:guide>
        <p15:guide id="4" orient="horz" pos="272" userDrawn="1">
          <p15:clr>
            <a:srgbClr val="F26B43"/>
          </p15:clr>
        </p15:guide>
        <p15:guide id="5" pos="879" userDrawn="1">
          <p15:clr>
            <a:srgbClr val="F26B43"/>
          </p15:clr>
        </p15:guide>
        <p15:guide id="6" pos="741" userDrawn="1">
          <p15:clr>
            <a:srgbClr val="F26B43"/>
          </p15:clr>
        </p15:guide>
        <p15:guide id="7" pos="1368" userDrawn="1">
          <p15:clr>
            <a:srgbClr val="F26B43"/>
          </p15:clr>
        </p15:guide>
        <p15:guide id="8" pos="1485" userDrawn="1">
          <p15:clr>
            <a:srgbClr val="F26B43"/>
          </p15:clr>
        </p15:guide>
        <p15:guide id="9" pos="1952" userDrawn="1">
          <p15:clr>
            <a:srgbClr val="F26B43"/>
          </p15:clr>
        </p15:guide>
        <p15:guide id="10" pos="2090" userDrawn="1">
          <p15:clr>
            <a:srgbClr val="F26B43"/>
          </p15:clr>
        </p15:guide>
        <p15:guide id="11" pos="2547" userDrawn="1">
          <p15:clr>
            <a:srgbClr val="F26B43"/>
          </p15:clr>
        </p15:guide>
        <p15:guide id="12" pos="2696" userDrawn="1">
          <p15:clr>
            <a:srgbClr val="F26B43"/>
          </p15:clr>
        </p15:guide>
        <p15:guide id="13" pos="3165" userDrawn="1">
          <p15:clr>
            <a:srgbClr val="F26B43"/>
          </p15:clr>
        </p15:guide>
        <p15:guide id="14" pos="3300" userDrawn="1">
          <p15:clr>
            <a:srgbClr val="F26B43"/>
          </p15:clr>
        </p15:guide>
        <p15:guide id="15" pos="3772" userDrawn="1">
          <p15:clr>
            <a:srgbClr val="F26B43"/>
          </p15:clr>
        </p15:guide>
        <p15:guide id="16" pos="3908" userDrawn="1">
          <p15:clr>
            <a:srgbClr val="F26B43"/>
          </p15:clr>
        </p15:guide>
        <p15:guide id="17" pos="4377" userDrawn="1">
          <p15:clr>
            <a:srgbClr val="F26B43"/>
          </p15:clr>
        </p15:guide>
        <p15:guide id="18" pos="4512" userDrawn="1">
          <p15:clr>
            <a:srgbClr val="F26B43"/>
          </p15:clr>
        </p15:guide>
        <p15:guide id="19" pos="4985" userDrawn="1">
          <p15:clr>
            <a:srgbClr val="F26B43"/>
          </p15:clr>
        </p15:guide>
        <p15:guide id="20" pos="5118" userDrawn="1">
          <p15:clr>
            <a:srgbClr val="F26B43"/>
          </p15:clr>
        </p15:guide>
        <p15:guide id="21" pos="5589" userDrawn="1">
          <p15:clr>
            <a:srgbClr val="F26B43"/>
          </p15:clr>
        </p15:guide>
        <p15:guide id="22" pos="5726" userDrawn="1">
          <p15:clr>
            <a:srgbClr val="F26B43"/>
          </p15:clr>
        </p15:guide>
        <p15:guide id="23" pos="6195" userDrawn="1">
          <p15:clr>
            <a:srgbClr val="F26B43"/>
          </p15:clr>
        </p15:guide>
        <p15:guide id="24" pos="6332" userDrawn="1">
          <p15:clr>
            <a:srgbClr val="F26B43"/>
          </p15:clr>
        </p15:guide>
        <p15:guide id="25" pos="6801" userDrawn="1">
          <p15:clr>
            <a:srgbClr val="F26B43"/>
          </p15:clr>
        </p15:guide>
        <p15:guide id="26" pos="6938" userDrawn="1">
          <p15:clr>
            <a:srgbClr val="F26B43"/>
          </p15:clr>
        </p15:guide>
        <p15:guide id="27" orient="horz" pos="2160" userDrawn="1">
          <p15:clr>
            <a:srgbClr val="F26B43"/>
          </p15:clr>
        </p15:guide>
        <p15:guide id="28" orient="horz" pos="696" userDrawn="1">
          <p15:clr>
            <a:srgbClr val="F26B43"/>
          </p15:clr>
        </p15:guide>
        <p15:guide id="29" orient="horz" pos="1242" userDrawn="1">
          <p15:clr>
            <a:srgbClr val="F26B43"/>
          </p15:clr>
        </p15:guide>
        <p15:guide id="30" orient="horz" pos="10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inombudsman.ru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cbr.ru" TargetMode="External"/><Relationship Id="rId7" Type="http://schemas.openxmlformats.org/officeDocument/2006/relationships/hyperlink" Target="https://www.cbr.ru/rb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hyperlink" Target="https://fincult.info/" TargetMode="External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176338" y="3797299"/>
            <a:ext cx="10194247" cy="2117725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Уфа, 2021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7991" y="3898815"/>
            <a:ext cx="107799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Самые распространенные неточности в СМИ.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Информационные ресурсы для использования в работе.</a:t>
            </a:r>
            <a:endParaRPr lang="ru-RU"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365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="" xmlns:a16="http://schemas.microsoft.com/office/drawing/2014/main" id="{9D67390E-481B-E840-AE46-EBCDBA869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777" y="1092850"/>
            <a:ext cx="11296751" cy="753180"/>
          </a:xfrm>
        </p:spPr>
        <p:txBody>
          <a:bodyPr/>
          <a:lstStyle/>
          <a:p>
            <a:r>
              <a:rPr lang="ru-RU" sz="2400" b="1" dirty="0">
                <a:latin typeface="Times New Roman"/>
                <a:cs typeface="Times New Roman"/>
              </a:rPr>
              <a:t>Правильное наименование и допустимые сокращения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2F1C3DD-7C22-42CA-9FDD-F8A0A25A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13475" y="1860798"/>
            <a:ext cx="1122291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/>
                <a:cs typeface="Times New Roman"/>
              </a:rPr>
              <a:t>Банк России = Центральный банк Российской Федерации</a:t>
            </a:r>
          </a:p>
          <a:p>
            <a:endParaRPr lang="ru-RU" sz="2000" dirty="0" smtClean="0">
              <a:latin typeface="Times New Roman"/>
              <a:cs typeface="Times New Roman"/>
            </a:endParaRPr>
          </a:p>
          <a:p>
            <a:r>
              <a:rPr lang="ru-RU" sz="2000" dirty="0" smtClean="0">
                <a:solidFill>
                  <a:srgbClr val="008000"/>
                </a:solidFill>
                <a:latin typeface="Times New Roman"/>
                <a:ea typeface="Wingdings"/>
                <a:cs typeface="Times New Roman"/>
                <a:sym typeface="Wingdings"/>
              </a:rPr>
              <a:t></a:t>
            </a:r>
            <a:r>
              <a:rPr lang="ru-RU" sz="2000" dirty="0">
                <a:latin typeface="Times New Roman"/>
                <a:cs typeface="Times New Roman"/>
                <a:sym typeface="Wingdings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Отделение</a:t>
            </a:r>
            <a:r>
              <a:rPr lang="ru-RU" sz="2000" dirty="0">
                <a:latin typeface="Times New Roman"/>
                <a:cs typeface="Times New Roman"/>
              </a:rPr>
              <a:t>-Национальный банк по Республике Башкортостан </a:t>
            </a:r>
            <a:endParaRPr lang="ru-RU" sz="2000" dirty="0" smtClean="0">
              <a:latin typeface="Times New Roman"/>
              <a:cs typeface="Times New Roman"/>
            </a:endParaRPr>
          </a:p>
          <a:p>
            <a:r>
              <a:rPr lang="ru-RU" sz="2000" dirty="0" smtClean="0">
                <a:latin typeface="Times New Roman"/>
                <a:cs typeface="Times New Roman"/>
              </a:rPr>
              <a:t>Уральского </a:t>
            </a:r>
            <a:r>
              <a:rPr lang="ru-RU" sz="2000" dirty="0">
                <a:latin typeface="Times New Roman"/>
                <a:cs typeface="Times New Roman"/>
              </a:rPr>
              <a:t>главного управления Банка России.</a:t>
            </a:r>
          </a:p>
          <a:p>
            <a:pPr marL="285750" indent="-285750">
              <a:buFont typeface="Wingdings" charset="0"/>
              <a:buChar char="þ"/>
            </a:pPr>
            <a:endParaRPr lang="ru-RU" sz="2000" dirty="0">
              <a:latin typeface="Times New Roman"/>
              <a:cs typeface="Times New Roman"/>
              <a:sym typeface="Wingdings"/>
            </a:endParaRPr>
          </a:p>
          <a:p>
            <a:r>
              <a:rPr lang="ru-RU" sz="2000" dirty="0" smtClean="0">
                <a:solidFill>
                  <a:srgbClr val="008000"/>
                </a:solidFill>
                <a:latin typeface="Times New Roman"/>
                <a:ea typeface="Wingdings"/>
                <a:cs typeface="Times New Roman"/>
                <a:sym typeface="Wingdings"/>
              </a:rPr>
              <a:t></a:t>
            </a:r>
            <a:r>
              <a:rPr lang="ru-RU" sz="2000" dirty="0" smtClean="0">
                <a:latin typeface="Times New Roman"/>
                <a:cs typeface="Times New Roman"/>
                <a:sym typeface="Wingdings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Отделение</a:t>
            </a:r>
            <a:r>
              <a:rPr lang="ru-RU" sz="2000" dirty="0">
                <a:latin typeface="Times New Roman"/>
                <a:cs typeface="Times New Roman"/>
              </a:rPr>
              <a:t>-Национальный банк по Республике Башкортостан Банка </a:t>
            </a:r>
            <a:r>
              <a:rPr lang="ru-RU" sz="2000" dirty="0" smtClean="0">
                <a:latin typeface="Times New Roman"/>
                <a:cs typeface="Times New Roman"/>
              </a:rPr>
              <a:t>России</a:t>
            </a:r>
            <a:endParaRPr lang="ru-RU" sz="2000" dirty="0">
              <a:latin typeface="Times New Roman"/>
              <a:cs typeface="Times New Roman"/>
            </a:endParaRPr>
          </a:p>
          <a:p>
            <a:endParaRPr lang="ru-RU" sz="2000" dirty="0" smtClean="0">
              <a:latin typeface="Times New Roman"/>
              <a:ea typeface="Wingdings"/>
              <a:cs typeface="Times New Roman"/>
              <a:sym typeface="Wingdings"/>
            </a:endParaRPr>
          </a:p>
          <a:p>
            <a:r>
              <a:rPr lang="ru-RU" sz="2000" dirty="0" smtClean="0">
                <a:solidFill>
                  <a:schemeClr val="accent5"/>
                </a:solidFill>
                <a:latin typeface="Times New Roman"/>
                <a:ea typeface="Wingdings"/>
                <a:cs typeface="Times New Roman"/>
                <a:sym typeface="Wingdings"/>
              </a:rPr>
              <a:t></a:t>
            </a:r>
            <a:r>
              <a:rPr lang="ru-RU" sz="2000" dirty="0" smtClean="0">
                <a:latin typeface="Times New Roman"/>
                <a:cs typeface="Times New Roman"/>
                <a:sym typeface="Wingdings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Отделение </a:t>
            </a:r>
            <a:r>
              <a:rPr lang="ru-RU" sz="2000" dirty="0">
                <a:latin typeface="Times New Roman"/>
                <a:cs typeface="Times New Roman"/>
              </a:rPr>
              <a:t>Национального банка России по Республике Башкортостан. </a:t>
            </a:r>
          </a:p>
          <a:p>
            <a:r>
              <a:rPr lang="ru-RU" sz="2000" dirty="0">
                <a:latin typeface="Times New Roman"/>
                <a:cs typeface="Times New Roman"/>
              </a:rPr>
              <a:t> </a:t>
            </a:r>
          </a:p>
          <a:p>
            <a:r>
              <a:rPr lang="ru-RU" sz="2000" dirty="0">
                <a:latin typeface="Times New Roman"/>
                <a:cs typeface="Times New Roman"/>
              </a:rPr>
              <a:t>При сокращении: </a:t>
            </a:r>
          </a:p>
          <a:p>
            <a:endParaRPr lang="ru-RU" sz="2000" dirty="0" smtClean="0">
              <a:latin typeface="Times New Roman"/>
              <a:ea typeface="Wingdings"/>
              <a:cs typeface="Times New Roman"/>
              <a:sym typeface="Wingdings"/>
            </a:endParaRPr>
          </a:p>
          <a:p>
            <a:r>
              <a:rPr lang="ru-RU" sz="2000" dirty="0" smtClean="0">
                <a:solidFill>
                  <a:srgbClr val="008000"/>
                </a:solidFill>
                <a:latin typeface="Times New Roman"/>
                <a:ea typeface="Wingdings"/>
                <a:cs typeface="Times New Roman"/>
                <a:sym typeface="Wingdings"/>
              </a:rPr>
              <a:t></a:t>
            </a:r>
            <a:r>
              <a:rPr lang="ru-RU" sz="2000" dirty="0" smtClean="0">
                <a:latin typeface="Times New Roman"/>
                <a:cs typeface="Times New Roman"/>
                <a:sym typeface="Wingdings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Национальный </a:t>
            </a:r>
            <a:r>
              <a:rPr lang="ru-RU" sz="2000" dirty="0">
                <a:latin typeface="Times New Roman"/>
                <a:cs typeface="Times New Roman"/>
              </a:rPr>
              <a:t>банк по Республике Башкортостан </a:t>
            </a:r>
          </a:p>
          <a:p>
            <a:endParaRPr lang="ru-RU" sz="2000" dirty="0" smtClean="0">
              <a:solidFill>
                <a:srgbClr val="008000"/>
              </a:solidFill>
              <a:latin typeface="Times New Roman"/>
              <a:ea typeface="Wingdings"/>
              <a:cs typeface="Times New Roman"/>
              <a:sym typeface="Wingdings"/>
            </a:endParaRPr>
          </a:p>
          <a:p>
            <a:r>
              <a:rPr lang="ru-RU" sz="2000" smtClean="0">
                <a:latin typeface="Times New Roman"/>
                <a:cs typeface="Times New Roman"/>
              </a:rPr>
              <a:t> </a:t>
            </a:r>
            <a:endParaRPr lang="ru-RU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798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2F1C3DD-7C22-42CA-9FDD-F8A0A25A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3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9175" y="1048545"/>
            <a:ext cx="114296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Times New Roman"/>
                <a:cs typeface="Times New Roman"/>
              </a:rPr>
              <a:t>Разница между регионами Уральского главного управления 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Банка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cs typeface="Times New Roman"/>
              </a:rPr>
              <a:t>России </a:t>
            </a:r>
            <a:endParaRPr lang="ru-RU" sz="2400" b="1" dirty="0" smtClean="0">
              <a:solidFill>
                <a:schemeClr val="accent1"/>
              </a:solidFill>
              <a:latin typeface="Times New Roman"/>
              <a:cs typeface="Times New Roman"/>
            </a:endParaRPr>
          </a:p>
          <a:p>
            <a:r>
              <a:rPr lang="ru-RU" sz="24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и Уральского федерального округа</a:t>
            </a:r>
            <a:r>
              <a:rPr lang="ru-RU" sz="24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</a:t>
            </a:r>
            <a:endParaRPr lang="ru-RU" sz="2400" dirty="0">
              <a:solidFill>
                <a:schemeClr val="accent1"/>
              </a:solidFill>
              <a:latin typeface="Times New Roman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475" y="2023248"/>
            <a:ext cx="113853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Уральского главного управления (УГУ) Банка России (центр - Екатеринбург)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ea typeface="Wingdings"/>
                <a:cs typeface="Times New Roman" panose="02020603050405020304" pitchFamily="18" charset="0"/>
                <a:sym typeface="Wingdings"/>
              </a:rPr>
              <a:t>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Wingdings"/>
                <a:cs typeface="Times New Roman" panose="02020603050405020304" pitchFamily="18" charset="0"/>
                <a:sym typeface="Wingdings"/>
              </a:rPr>
              <a:t>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Башкортостан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Wingdings"/>
                <a:cs typeface="Times New Roman" panose="02020603050405020304" pitchFamily="18" charset="0"/>
                <a:sym typeface="Wingdings"/>
              </a:rPr>
              <a:t>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край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Wingdings"/>
                <a:cs typeface="Times New Roman" panose="02020603050405020304" pitchFamily="18" charset="0"/>
                <a:sym typeface="Wingdings"/>
              </a:rPr>
              <a:t>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Курганская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Wingdings"/>
                <a:cs typeface="Times New Roman" panose="02020603050405020304" pitchFamily="18" charset="0"/>
                <a:sym typeface="Wingdings"/>
              </a:rPr>
              <a:t>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Оренбургская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Wingdings"/>
                <a:cs typeface="Times New Roman" panose="02020603050405020304" pitchFamily="18" charset="0"/>
                <a:sym typeface="Wingdings"/>
              </a:rPr>
              <a:t>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Тюменская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(в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Ханты-Мансийский и Ямало-Ненецкий автономные округа)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Wingdings"/>
                <a:cs typeface="Times New Roman" panose="02020603050405020304" pitchFamily="18" charset="0"/>
                <a:sym typeface="Wingdings"/>
              </a:rPr>
              <a:t>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УГУ - это не Уральский ФО и не Приволжский ФО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906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2F1C3DD-7C22-42CA-9FDD-F8A0A25A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4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252284" y="1180095"/>
            <a:ext cx="9687465" cy="399958"/>
          </a:xfrm>
          <a:prstGeom prst="rect">
            <a:avLst/>
          </a:prstGeom>
          <a:noFill/>
        </p:spPr>
        <p:txBody>
          <a:bodyPr wrap="square" lIns="91292" tIns="45645" rIns="91292" bIns="45645" rtlCol="0">
            <a:spAutoFit/>
          </a:bodyPr>
          <a:lstStyle/>
          <a:p>
            <a:pPr algn="ctr"/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21670" y="3249354"/>
            <a:ext cx="2544987" cy="132264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рямоугольник 6"/>
          <p:cNvSpPr/>
          <p:nvPr/>
        </p:nvSpPr>
        <p:spPr>
          <a:xfrm>
            <a:off x="472545" y="1092850"/>
            <a:ext cx="11296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Times New Roman"/>
                <a:cs typeface="Times New Roman"/>
              </a:rPr>
              <a:t>Проценты и процентные пункты</a:t>
            </a:r>
            <a:r>
              <a:rPr lang="ru-RU" sz="2400" dirty="0">
                <a:solidFill>
                  <a:schemeClr val="accent1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4981" y="1654043"/>
            <a:ext cx="1097187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/>
                <a:cs typeface="Times New Roman"/>
              </a:rPr>
              <a:t>Процентный пункт </a:t>
            </a:r>
            <a:r>
              <a:rPr lang="ru-RU" sz="2000" dirty="0" smtClean="0">
                <a:latin typeface="Times New Roman"/>
                <a:cs typeface="Times New Roman"/>
              </a:rPr>
              <a:t>(</a:t>
            </a:r>
            <a:r>
              <a:rPr lang="ru-RU" sz="2000" dirty="0" err="1" smtClean="0">
                <a:latin typeface="Times New Roman"/>
                <a:cs typeface="Times New Roman"/>
              </a:rPr>
              <a:t>п.п</a:t>
            </a:r>
            <a:r>
              <a:rPr lang="ru-RU" sz="2000" dirty="0" smtClean="0">
                <a:latin typeface="Times New Roman"/>
                <a:cs typeface="Times New Roman"/>
              </a:rPr>
              <a:t>.) -</a:t>
            </a:r>
            <a:r>
              <a:rPr lang="ru-RU" sz="2000" dirty="0">
                <a:latin typeface="Times New Roman"/>
                <a:cs typeface="Times New Roman"/>
              </a:rPr>
              <a:t> это абсолютная разница между двумя показателями в процентах. </a:t>
            </a:r>
          </a:p>
          <a:p>
            <a:endParaRPr lang="ru-RU" sz="2000" dirty="0" smtClean="0">
              <a:latin typeface="Times New Roman"/>
              <a:cs typeface="Times New Roman"/>
            </a:endParaRPr>
          </a:p>
          <a:p>
            <a:r>
              <a:rPr lang="ru-RU" sz="2000" dirty="0" smtClean="0">
                <a:latin typeface="Times New Roman"/>
                <a:cs typeface="Times New Roman"/>
              </a:rPr>
              <a:t>Примеры: </a:t>
            </a:r>
          </a:p>
          <a:p>
            <a:endParaRPr lang="ru-RU" sz="2000" dirty="0" smtClean="0"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/>
                <a:cs typeface="Times New Roman"/>
              </a:rPr>
              <a:t>•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r>
              <a:rPr lang="ru-RU" sz="2000" dirty="0">
                <a:latin typeface="Times New Roman"/>
                <a:cs typeface="Times New Roman"/>
              </a:rPr>
              <a:t>Ц</a:t>
            </a:r>
            <a:r>
              <a:rPr lang="ru-RU" sz="2000" dirty="0" smtClean="0">
                <a:latin typeface="Times New Roman"/>
                <a:cs typeface="Times New Roman"/>
              </a:rPr>
              <a:t>елевой </a:t>
            </a:r>
            <a:r>
              <a:rPr lang="ru-RU" sz="2000" dirty="0">
                <a:latin typeface="Times New Roman"/>
                <a:cs typeface="Times New Roman"/>
              </a:rPr>
              <a:t>ориентир Банка России по инфляции составляет 4%, а текущая инфляция по стране </a:t>
            </a:r>
            <a:r>
              <a:rPr lang="ru-RU" sz="2000" dirty="0" smtClean="0">
                <a:latin typeface="Times New Roman"/>
                <a:cs typeface="Times New Roman"/>
              </a:rPr>
              <a:t>(март 2021 года) - 5,8%. Рост </a:t>
            </a:r>
            <a:r>
              <a:rPr lang="ru-RU" sz="2000" dirty="0">
                <a:latin typeface="Times New Roman"/>
                <a:cs typeface="Times New Roman"/>
              </a:rPr>
              <a:t>не на </a:t>
            </a:r>
            <a:r>
              <a:rPr lang="ru-RU" sz="2000" dirty="0" smtClean="0">
                <a:latin typeface="Times New Roman"/>
                <a:cs typeface="Times New Roman"/>
              </a:rPr>
              <a:t>1,8%, </a:t>
            </a:r>
            <a:r>
              <a:rPr lang="ru-RU" sz="2000" dirty="0">
                <a:latin typeface="Times New Roman"/>
                <a:cs typeface="Times New Roman"/>
              </a:rPr>
              <a:t>а на </a:t>
            </a:r>
            <a:r>
              <a:rPr lang="ru-RU" sz="2000" dirty="0" smtClean="0">
                <a:latin typeface="Times New Roman"/>
                <a:cs typeface="Times New Roman"/>
              </a:rPr>
              <a:t>1,8 </a:t>
            </a:r>
            <a:r>
              <a:rPr lang="ru-RU" sz="2000" dirty="0" err="1" smtClean="0">
                <a:latin typeface="Times New Roman"/>
                <a:cs typeface="Times New Roman"/>
              </a:rPr>
              <a:t>п.п</a:t>
            </a:r>
            <a:r>
              <a:rPr lang="ru-RU" sz="2000" dirty="0" smtClean="0">
                <a:latin typeface="Times New Roman"/>
                <a:cs typeface="Times New Roman"/>
              </a:rPr>
              <a:t>. </a:t>
            </a:r>
          </a:p>
          <a:p>
            <a:r>
              <a:rPr lang="ru-RU" sz="2000" dirty="0">
                <a:solidFill>
                  <a:schemeClr val="accent5"/>
                </a:solidFill>
                <a:latin typeface="Times New Roman"/>
                <a:ea typeface="Wingdings"/>
                <a:cs typeface="Times New Roman"/>
                <a:sym typeface="Wingdings"/>
              </a:rPr>
              <a:t> </a:t>
            </a:r>
            <a:r>
              <a:rPr lang="ru-RU" sz="2000" dirty="0" smtClean="0">
                <a:latin typeface="Times New Roman"/>
                <a:cs typeface="Times New Roman"/>
              </a:rPr>
              <a:t>В </a:t>
            </a:r>
            <a:r>
              <a:rPr lang="ru-RU" sz="2000" dirty="0">
                <a:latin typeface="Times New Roman"/>
                <a:cs typeface="Times New Roman"/>
              </a:rPr>
              <a:t>данном случае другие варианты сравнения не </a:t>
            </a:r>
            <a:r>
              <a:rPr lang="ru-RU" sz="2000" dirty="0" smtClean="0">
                <a:latin typeface="Times New Roman"/>
                <a:cs typeface="Times New Roman"/>
              </a:rPr>
              <a:t>допускаются! </a:t>
            </a:r>
            <a:endParaRPr lang="ru-RU" sz="2000" dirty="0"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/>
                <a:cs typeface="Times New Roman"/>
              </a:rPr>
              <a:t> </a:t>
            </a:r>
          </a:p>
          <a:p>
            <a:r>
              <a:rPr lang="ru-RU" sz="2000" dirty="0" smtClean="0">
                <a:latin typeface="Times New Roman"/>
                <a:cs typeface="Times New Roman"/>
              </a:rPr>
              <a:t>• </a:t>
            </a:r>
            <a:r>
              <a:rPr lang="ru-RU" sz="2000" dirty="0">
                <a:latin typeface="Times New Roman"/>
                <a:cs typeface="Times New Roman"/>
              </a:rPr>
              <a:t>В </a:t>
            </a:r>
            <a:r>
              <a:rPr lang="ru-RU" sz="2000" dirty="0" smtClean="0">
                <a:latin typeface="Times New Roman"/>
                <a:cs typeface="Times New Roman"/>
              </a:rPr>
              <a:t>2020 </a:t>
            </a:r>
            <a:r>
              <a:rPr lang="ru-RU" sz="2000" dirty="0">
                <a:latin typeface="Times New Roman"/>
                <a:cs typeface="Times New Roman"/>
              </a:rPr>
              <a:t>году в Башкортостане доля </a:t>
            </a:r>
            <a:r>
              <a:rPr lang="ru-RU" sz="2000" dirty="0" err="1">
                <a:latin typeface="Times New Roman"/>
                <a:cs typeface="Times New Roman"/>
              </a:rPr>
              <a:t>микрозаймов</a:t>
            </a:r>
            <a:r>
              <a:rPr lang="ru-RU" sz="2000" dirty="0">
                <a:latin typeface="Times New Roman"/>
                <a:cs typeface="Times New Roman"/>
              </a:rPr>
              <a:t> предпринимателям в общем объеме </a:t>
            </a:r>
            <a:r>
              <a:rPr lang="ru-RU" sz="2000" dirty="0" smtClean="0">
                <a:latin typeface="Times New Roman"/>
                <a:cs typeface="Times New Roman"/>
              </a:rPr>
              <a:t>займов </a:t>
            </a:r>
            <a:r>
              <a:rPr lang="ru-RU" sz="2000" dirty="0">
                <a:latin typeface="Times New Roman"/>
                <a:cs typeface="Times New Roman"/>
              </a:rPr>
              <a:t>МФО выросла с 15% в 2019 году до 22</a:t>
            </a:r>
            <a:r>
              <a:rPr lang="ru-RU" sz="2000" dirty="0" smtClean="0">
                <a:latin typeface="Times New Roman"/>
                <a:cs typeface="Times New Roman"/>
              </a:rPr>
              <a:t>%: рост </a:t>
            </a:r>
            <a:r>
              <a:rPr lang="ru-RU" sz="2000" dirty="0">
                <a:latin typeface="Times New Roman"/>
                <a:cs typeface="Times New Roman"/>
              </a:rPr>
              <a:t>на 7 </a:t>
            </a:r>
            <a:r>
              <a:rPr lang="ru-RU" sz="2000" dirty="0" err="1" smtClean="0">
                <a:latin typeface="Times New Roman"/>
                <a:cs typeface="Times New Roman"/>
              </a:rPr>
              <a:t>п.п</a:t>
            </a:r>
            <a:r>
              <a:rPr lang="ru-RU" sz="2000" dirty="0" smtClean="0">
                <a:latin typeface="Times New Roman"/>
                <a:cs typeface="Times New Roman"/>
              </a:rPr>
              <a:t>. </a:t>
            </a:r>
            <a:r>
              <a:rPr lang="ru-RU" sz="2000" dirty="0">
                <a:latin typeface="Times New Roman"/>
                <a:cs typeface="Times New Roman"/>
              </a:rPr>
              <a:t>или практически в 1,5 </a:t>
            </a:r>
            <a:r>
              <a:rPr lang="ru-RU" sz="2000" dirty="0" smtClean="0">
                <a:latin typeface="Times New Roman"/>
                <a:cs typeface="Times New Roman"/>
              </a:rPr>
              <a:t>раза. </a:t>
            </a:r>
          </a:p>
          <a:p>
            <a:r>
              <a:rPr lang="ru-RU" sz="2000" dirty="0">
                <a:solidFill>
                  <a:srgbClr val="008000"/>
                </a:solidFill>
                <a:latin typeface="Times New Roman"/>
                <a:ea typeface="Wingdings"/>
                <a:cs typeface="Times New Roman"/>
                <a:sym typeface="Wingdings"/>
              </a:rPr>
              <a:t> </a:t>
            </a:r>
            <a:r>
              <a:rPr lang="ru-RU" sz="2000" dirty="0" smtClean="0">
                <a:latin typeface="Times New Roman"/>
                <a:cs typeface="Times New Roman"/>
              </a:rPr>
              <a:t>В </a:t>
            </a:r>
            <a:r>
              <a:rPr lang="ru-RU" sz="2000" dirty="0">
                <a:latin typeface="Times New Roman"/>
                <a:cs typeface="Times New Roman"/>
              </a:rPr>
              <a:t>этом случае допустимо такое сравнение.</a:t>
            </a:r>
          </a:p>
        </p:txBody>
      </p:sp>
    </p:spTree>
    <p:extLst>
      <p:ext uri="{BB962C8B-B14F-4D97-AF65-F5344CB8AC3E}">
        <p14:creationId xmlns:p14="http://schemas.microsoft.com/office/powerpoint/2010/main" val="235022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5927A9-A5F1-CA46-9156-74C23B3D3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88" y="1240532"/>
            <a:ext cx="11325225" cy="516888"/>
          </a:xfrm>
        </p:spPr>
        <p:txBody>
          <a:bodyPr/>
          <a:lstStyle/>
          <a:p>
            <a:r>
              <a:rPr lang="ru-RU" sz="2400" b="1" dirty="0">
                <a:latin typeface="Times New Roman"/>
                <a:cs typeface="Times New Roman"/>
              </a:rPr>
              <a:t>Финансовый омбудсмен в России один!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AFB34DE-F187-324E-87BA-CDF81D4E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5</a:t>
            </a:fld>
            <a:endParaRPr lang="ru-RU"/>
          </a:p>
        </p:txBody>
      </p:sp>
      <p:sp>
        <p:nvSpPr>
          <p:cNvPr id="32" name="TextBox 20" hidden="1">
            <a:extLst>
              <a:ext uri="{FF2B5EF4-FFF2-40B4-BE49-F238E27FC236}">
                <a16:creationId xmlns="" xmlns:a16="http://schemas.microsoft.com/office/drawing/2014/main" id="{434D18EC-C240-0041-B4C4-B254EC27C926}"/>
              </a:ext>
            </a:extLst>
          </p:cNvPr>
          <p:cNvSpPr txBox="1"/>
          <p:nvPr/>
        </p:nvSpPr>
        <p:spPr>
          <a:xfrm>
            <a:off x="162907" y="4275148"/>
            <a:ext cx="36506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/>
                </a:solidFill>
                <a:latin typeface="Firenight" pitchFamily="2" charset="0"/>
              </a:rPr>
              <a:t>Ненадлежащая</a:t>
            </a:r>
          </a:p>
          <a:p>
            <a:pPr algn="ctr"/>
            <a:r>
              <a:rPr lang="ru-RU" sz="4000" dirty="0">
                <a:solidFill>
                  <a:schemeClr val="accent6"/>
                </a:solidFill>
                <a:latin typeface="Firenight" pitchFamily="2" charset="0"/>
              </a:rPr>
              <a:t>реклама</a:t>
            </a:r>
            <a:endParaRPr lang="ru-RU" sz="2800" dirty="0">
              <a:solidFill>
                <a:schemeClr val="accent6"/>
              </a:solidFill>
              <a:latin typeface="Firenight" pitchFamily="2" charset="0"/>
            </a:endParaRPr>
          </a:p>
        </p:txBody>
      </p:sp>
      <p:sp>
        <p:nvSpPr>
          <p:cNvPr id="22" name="TextBox 6" hidden="1">
            <a:extLst>
              <a:ext uri="{FF2B5EF4-FFF2-40B4-BE49-F238E27FC236}">
                <a16:creationId xmlns="" xmlns:a16="http://schemas.microsoft.com/office/drawing/2014/main" id="{F271747A-C6D7-F943-8659-C3594C74B070}"/>
              </a:ext>
            </a:extLst>
          </p:cNvPr>
          <p:cNvSpPr txBox="1"/>
          <p:nvPr/>
        </p:nvSpPr>
        <p:spPr>
          <a:xfrm>
            <a:off x="7756566" y="2416806"/>
            <a:ext cx="1361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46000">
                      <a:schemeClr val="accent5">
                        <a:lumMod val="95000"/>
                        <a:lumOff val="5000"/>
                      </a:schemeClr>
                    </a:gs>
                    <a:gs pos="100000">
                      <a:schemeClr val="accent5">
                        <a:lumMod val="60000"/>
                      </a:schemeClr>
                    </a:gs>
                  </a:gsLst>
                  <a:lin ang="5400000" scaled="0"/>
                </a:gradFill>
                <a:latin typeface="Labor Union" pitchFamily="2" charset="77"/>
              </a:rPr>
              <a:t>Ставка</a:t>
            </a:r>
            <a:endParaRPr lang="ru-RU" sz="1400" b="1" dirty="0"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46000">
                    <a:schemeClr val="accent5">
                      <a:lumMod val="95000"/>
                      <a:lumOff val="5000"/>
                    </a:schemeClr>
                  </a:gs>
                  <a:gs pos="10000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atin typeface="Labor Union" pitchFamily="2" charset="77"/>
            </a:endParaRPr>
          </a:p>
          <a:p>
            <a:pPr algn="ctr"/>
            <a:r>
              <a:rPr lang="ru-RU" sz="5400" b="1" dirty="0"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46000">
                      <a:schemeClr val="accent5">
                        <a:lumMod val="95000"/>
                        <a:lumOff val="5000"/>
                      </a:schemeClr>
                    </a:gs>
                    <a:gs pos="100000">
                      <a:schemeClr val="accent5">
                        <a:lumMod val="60000"/>
                      </a:schemeClr>
                    </a:gs>
                  </a:gsLst>
                  <a:lin ang="5400000" scaled="0"/>
                </a:gradFill>
                <a:latin typeface="Labor Union" pitchFamily="2" charset="77"/>
              </a:rPr>
              <a:t>0%</a:t>
            </a:r>
          </a:p>
        </p:txBody>
      </p:sp>
      <p:sp>
        <p:nvSpPr>
          <p:cNvPr id="25" name="TextBox 5" hidden="1">
            <a:extLst>
              <a:ext uri="{FF2B5EF4-FFF2-40B4-BE49-F238E27FC236}">
                <a16:creationId xmlns="" xmlns:a16="http://schemas.microsoft.com/office/drawing/2014/main" id="{51F3CC56-64C7-684C-BCCF-181F13AB0C08}"/>
              </a:ext>
            </a:extLst>
          </p:cNvPr>
          <p:cNvSpPr txBox="1"/>
          <p:nvPr/>
        </p:nvSpPr>
        <p:spPr>
          <a:xfrm>
            <a:off x="7888106" y="1813413"/>
            <a:ext cx="3445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46000">
                      <a:schemeClr val="accent5">
                        <a:lumMod val="95000"/>
                        <a:lumOff val="5000"/>
                      </a:schemeClr>
                    </a:gs>
                    <a:gs pos="100000">
                      <a:schemeClr val="accent5">
                        <a:lumMod val="60000"/>
                      </a:schemeClr>
                    </a:gs>
                  </a:gsLst>
                  <a:lin ang="2700000" scaled="1"/>
                  <a:tileRect/>
                </a:gradFill>
                <a:latin typeface="Labor Union" pitchFamily="2" charset="77"/>
              </a:rPr>
              <a:t>ЗАЙМЫ ПЕНСИОНЕРАМ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5447" y="1949407"/>
            <a:ext cx="1113431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/>
                <a:cs typeface="Times New Roman"/>
              </a:rPr>
              <a:t>Финансовый омбудсмен (или финансовый уполномоченный) решает денежные споры </a:t>
            </a:r>
            <a:endParaRPr lang="ru-RU" sz="2000" dirty="0" smtClean="0">
              <a:latin typeface="Times New Roman"/>
              <a:cs typeface="Times New Roman"/>
            </a:endParaRPr>
          </a:p>
          <a:p>
            <a:r>
              <a:rPr lang="ru-RU" sz="2000" dirty="0" smtClean="0">
                <a:latin typeface="Times New Roman"/>
                <a:cs typeface="Times New Roman"/>
              </a:rPr>
              <a:t>между </a:t>
            </a:r>
            <a:r>
              <a:rPr lang="ru-RU" sz="2000" dirty="0">
                <a:latin typeface="Times New Roman"/>
                <a:cs typeface="Times New Roman"/>
              </a:rPr>
              <a:t>людьми и финансовыми организациями до суда. </a:t>
            </a:r>
            <a:endParaRPr lang="ru-RU" sz="2000" dirty="0" smtClean="0">
              <a:latin typeface="Times New Roman"/>
              <a:cs typeface="Times New Roman"/>
            </a:endParaRPr>
          </a:p>
          <a:p>
            <a:endParaRPr lang="ru-RU" sz="2000" dirty="0" smtClean="0">
              <a:latin typeface="Times New Roman"/>
              <a:cs typeface="Times New Roman"/>
            </a:endParaRPr>
          </a:p>
          <a:p>
            <a:r>
              <a:rPr lang="ru-RU" sz="2000" dirty="0" smtClean="0">
                <a:latin typeface="Times New Roman"/>
                <a:cs typeface="Times New Roman"/>
              </a:rPr>
              <a:t>Его </a:t>
            </a:r>
            <a:r>
              <a:rPr lang="ru-RU" sz="2000" dirty="0">
                <a:latin typeface="Times New Roman"/>
                <a:cs typeface="Times New Roman"/>
              </a:rPr>
              <a:t>назначает Совет директоров Банка России. </a:t>
            </a:r>
            <a:endParaRPr lang="ru-RU" sz="2000" dirty="0" smtClean="0">
              <a:latin typeface="Times New Roman"/>
              <a:cs typeface="Times New Roman"/>
            </a:endParaRPr>
          </a:p>
          <a:p>
            <a:endParaRPr lang="ru-RU" sz="2000" dirty="0" smtClean="0">
              <a:latin typeface="Times New Roman"/>
              <a:cs typeface="Times New Roman"/>
            </a:endParaRPr>
          </a:p>
          <a:p>
            <a:r>
              <a:rPr lang="ru-RU" sz="2000" dirty="0" smtClean="0">
                <a:latin typeface="Times New Roman"/>
                <a:cs typeface="Times New Roman"/>
              </a:rPr>
              <a:t>С </a:t>
            </a:r>
            <a:r>
              <a:rPr lang="ru-RU" sz="2000" dirty="0">
                <a:latin typeface="Times New Roman"/>
                <a:cs typeface="Times New Roman"/>
              </a:rPr>
              <a:t>сентября 2018 года эти функции возложены на Юрия </a:t>
            </a:r>
            <a:r>
              <a:rPr lang="ru-RU" sz="2000" dirty="0" smtClean="0">
                <a:latin typeface="Times New Roman"/>
                <a:cs typeface="Times New Roman"/>
              </a:rPr>
              <a:t>Воронина:</a:t>
            </a:r>
          </a:p>
          <a:p>
            <a:endParaRPr lang="ru-RU" sz="2000" dirty="0" smtClean="0">
              <a:latin typeface="Times New Roman"/>
              <a:cs typeface="Times New Roman"/>
            </a:endParaRPr>
          </a:p>
          <a:p>
            <a:r>
              <a:rPr lang="ru-RU" sz="2800" b="1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!</a:t>
            </a:r>
            <a:r>
              <a:rPr lang="ru-RU" sz="2000" dirty="0" smtClean="0">
                <a:latin typeface="Times New Roman"/>
                <a:cs typeface="Times New Roman"/>
              </a:rPr>
              <a:t> именно </a:t>
            </a:r>
            <a:r>
              <a:rPr lang="ru-RU" sz="2000" dirty="0">
                <a:latin typeface="Times New Roman"/>
                <a:cs typeface="Times New Roman"/>
              </a:rPr>
              <a:t>он рассматривает </a:t>
            </a:r>
            <a:r>
              <a:rPr lang="ru-RU" sz="2000" dirty="0" smtClean="0">
                <a:latin typeface="Times New Roman"/>
                <a:cs typeface="Times New Roman"/>
              </a:rPr>
              <a:t>вопросы </a:t>
            </a:r>
            <a:r>
              <a:rPr lang="ru-RU" sz="2000" dirty="0">
                <a:latin typeface="Times New Roman"/>
                <a:cs typeface="Times New Roman"/>
              </a:rPr>
              <a:t>за 15 рабочих дней бесплатно для граждан </a:t>
            </a:r>
            <a:endParaRPr lang="ru-RU" sz="2000" dirty="0" smtClean="0">
              <a:latin typeface="Times New Roman"/>
              <a:cs typeface="Times New Roman"/>
            </a:endParaRPr>
          </a:p>
          <a:p>
            <a:r>
              <a:rPr lang="ru-RU" sz="2800" b="1" dirty="0">
                <a:solidFill>
                  <a:schemeClr val="accent5"/>
                </a:solidFill>
                <a:latin typeface="Times New Roman"/>
                <a:cs typeface="Times New Roman"/>
              </a:rPr>
              <a:t>!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именно </a:t>
            </a:r>
            <a:r>
              <a:rPr lang="ru-RU" sz="2000" dirty="0">
                <a:latin typeface="Times New Roman"/>
                <a:cs typeface="Times New Roman"/>
              </a:rPr>
              <a:t>его решения </a:t>
            </a:r>
            <a:r>
              <a:rPr lang="ru-RU" sz="2000" dirty="0" smtClean="0">
                <a:latin typeface="Times New Roman"/>
                <a:cs typeface="Times New Roman"/>
              </a:rPr>
              <a:t>равнозначны решению суда</a:t>
            </a:r>
            <a:endParaRPr lang="ru-RU" sz="2000" dirty="0"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/>
                <a:cs typeface="Times New Roman"/>
              </a:rPr>
              <a:t> </a:t>
            </a:r>
            <a:endParaRPr lang="ru-RU" sz="2000" dirty="0" smtClean="0">
              <a:latin typeface="Times New Roman"/>
              <a:cs typeface="Times New Roman"/>
            </a:endParaRPr>
          </a:p>
          <a:p>
            <a:pPr algn="ctr"/>
            <a:r>
              <a:rPr lang="ru-RU" sz="2000" dirty="0" smtClean="0">
                <a:latin typeface="Times New Roman"/>
                <a:cs typeface="Times New Roman"/>
              </a:rPr>
              <a:t>Подробная </a:t>
            </a:r>
            <a:r>
              <a:rPr lang="ru-RU" sz="2000" dirty="0">
                <a:latin typeface="Times New Roman"/>
                <a:cs typeface="Times New Roman"/>
              </a:rPr>
              <a:t>информация о работе финансового уполномоченного на сайте:</a:t>
            </a:r>
          </a:p>
          <a:p>
            <a:pPr algn="ctr"/>
            <a:endParaRPr lang="ru-RU" sz="2000" u="sng" dirty="0" smtClean="0">
              <a:latin typeface="Times New Roman"/>
              <a:cs typeface="Times New Roman"/>
              <a:hlinkClick r:id="rId2"/>
            </a:endParaRPr>
          </a:p>
          <a:p>
            <a:pPr algn="ctr"/>
            <a:r>
              <a:rPr lang="ru-RU" sz="2000" u="sng" dirty="0" smtClean="0">
                <a:latin typeface="Times New Roman"/>
                <a:cs typeface="Times New Roman"/>
                <a:hlinkClick r:id="rId2"/>
              </a:rPr>
              <a:t>https</a:t>
            </a:r>
            <a:r>
              <a:rPr lang="ru-RU" sz="2000" u="sng" dirty="0">
                <a:latin typeface="Times New Roman"/>
                <a:cs typeface="Times New Roman"/>
                <a:hlinkClick r:id="rId2"/>
              </a:rPr>
              <a:t>://finombudsman.ru/</a:t>
            </a:r>
            <a:endParaRPr lang="ru-RU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19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="" xmlns:a16="http://schemas.microsoft.com/office/drawing/2014/main" id="{7D68B26A-C802-9149-8838-3F43D6E9B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83" y="1234600"/>
            <a:ext cx="11325225" cy="606994"/>
          </a:xfrm>
        </p:spPr>
        <p:txBody>
          <a:bodyPr/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Ваши </a:t>
            </a:r>
            <a:r>
              <a:rPr lang="ru-RU" sz="2400" b="1" dirty="0">
                <a:latin typeface="Times New Roman"/>
                <a:cs typeface="Times New Roman"/>
              </a:rPr>
              <a:t>помощники в работе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6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6605" y="1736959"/>
            <a:ext cx="327509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 России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cbr.ru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05993" y="1664316"/>
            <a:ext cx="33591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аккаунты Банка России в социальных сетях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Фейсбук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Твиттер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-канал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83" y="4468443"/>
            <a:ext cx="2981864" cy="1725616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986" y="4468443"/>
            <a:ext cx="3241207" cy="1235698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752" y="4468443"/>
            <a:ext cx="3502321" cy="1235698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470637" y="4007978"/>
            <a:ext cx="10534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страница сайта Банка России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https://www.cbr.ru/rb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370141" y="4545355"/>
            <a:ext cx="510397" cy="313145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91098" y="4547577"/>
            <a:ext cx="512108" cy="310923"/>
          </a:xfrm>
          <a:prstGeom prst="rect">
            <a:avLst/>
          </a:prstGeom>
        </p:spPr>
      </p:pic>
      <p:sp>
        <p:nvSpPr>
          <p:cNvPr id="17" name="Стрелка влево 16"/>
          <p:cNvSpPr/>
          <p:nvPr/>
        </p:nvSpPr>
        <p:spPr>
          <a:xfrm>
            <a:off x="7364098" y="1664316"/>
            <a:ext cx="802666" cy="427364"/>
          </a:xfrm>
          <a:prstGeom prst="lef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1136590" y="5582983"/>
            <a:ext cx="256375" cy="24231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41696" y="1754850"/>
            <a:ext cx="3543163" cy="2075850"/>
          </a:xfrm>
          <a:prstGeom prst="rect">
            <a:avLst/>
          </a:prstGeom>
        </p:spPr>
      </p:pic>
      <p:sp>
        <p:nvSpPr>
          <p:cNvPr id="22" name="Стрелка вправо 21"/>
          <p:cNvSpPr/>
          <p:nvPr/>
        </p:nvSpPr>
        <p:spPr>
          <a:xfrm>
            <a:off x="5915311" y="5256683"/>
            <a:ext cx="282011" cy="27018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53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помощники в работе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99AE-6A35-4C1E-8082-A4A87B5CA521}" type="slidenum">
              <a:rPr lang="ru-RU" smtClean="0"/>
              <a:t>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4344715"/>
            <a:ext cx="2581275" cy="7810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1753" y="1694698"/>
            <a:ext cx="2566638" cy="8839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9865" y="3335202"/>
            <a:ext cx="1669414" cy="29568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4436" y="1819390"/>
            <a:ext cx="7039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Информационно-просветительский ресурс Банка России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культура»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://fincult.info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0741" y="3229998"/>
            <a:ext cx="3912867" cy="135839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1753" y="4879017"/>
            <a:ext cx="4041855" cy="13811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0551" y="3303264"/>
            <a:ext cx="2753329" cy="106015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0551" y="5203961"/>
            <a:ext cx="2736013" cy="9873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84419" y="2854295"/>
            <a:ext cx="8750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Мобильные приложения: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23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332137" y="720813"/>
            <a:ext cx="4592638" cy="211772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6272" y="3474494"/>
            <a:ext cx="40193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пресс-службы: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6272" y="4305491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Кутлуева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Альфия Саматовна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(347) 279-64-48, +7 (903) 352 33 27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80media@cbr.ru</a:t>
            </a:r>
          </a:p>
        </p:txBody>
      </p:sp>
    </p:spTree>
    <p:extLst>
      <p:ext uri="{BB962C8B-B14F-4D97-AF65-F5344CB8AC3E}">
        <p14:creationId xmlns:p14="http://schemas.microsoft.com/office/powerpoint/2010/main" val="24561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888A8D"/>
      </a:dk2>
      <a:lt2>
        <a:srgbClr val="C4C4C6"/>
      </a:lt2>
      <a:accent1>
        <a:srgbClr val="0082BB"/>
      </a:accent1>
      <a:accent2>
        <a:srgbClr val="00BCE7"/>
      </a:accent2>
      <a:accent3>
        <a:srgbClr val="FAA61A"/>
      </a:accent3>
      <a:accent4>
        <a:srgbClr val="FFD485"/>
      </a:accent4>
      <a:accent5>
        <a:srgbClr val="ED1B34"/>
      </a:accent5>
      <a:accent6>
        <a:srgbClr val="F2665E"/>
      </a:accent6>
      <a:hlink>
        <a:srgbClr val="0082BB"/>
      </a:hlink>
      <a:folHlink>
        <a:srgbClr val="FAA61A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53CCCCADF644845B44679F97B4379F0" ma:contentTypeVersion="1" ma:contentTypeDescription="Создание документа." ma:contentTypeScope="" ma:versionID="46265a73d459bdff94de0468751f4ccb">
  <xsd:schema xmlns:xsd="http://www.w3.org/2001/XMLSchema" xmlns:xs="http://www.w3.org/2001/XMLSchema" xmlns:p="http://schemas.microsoft.com/office/2006/metadata/properties" xmlns:ns2="b8a301b8-fba3-4a56-9ee3-0e2775d83ffb" targetNamespace="http://schemas.microsoft.com/office/2006/metadata/properties" ma:root="true" ma:fieldsID="7c95ad6c5f32494a945af1673268ec41" ns2:_="">
    <xsd:import namespace="b8a301b8-fba3-4a56-9ee3-0e2775d83ff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301b8-fba3-4a56-9ee3-0e2775d83ff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15C9FB-5256-4646-A682-8F86A2CBBE3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24FC562-063A-458C-8172-F6BB87557D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56E3D5-E39D-444D-9600-2B9B0AD40D17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b8a301b8-fba3-4a56-9ee3-0e2775d83ffb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77515137-52CB-4B67-93AE-D5941C2B56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301b8-fba3-4a56-9ee3-0e2775d83f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6846</TotalTime>
  <Words>618</Words>
  <Application>Microsoft Office PowerPoint</Application>
  <PresentationFormat>Широкоэкранный</PresentationFormat>
  <Paragraphs>98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Firenight</vt:lpstr>
      <vt:lpstr>Labor Union</vt:lpstr>
      <vt:lpstr>Times New Roman</vt:lpstr>
      <vt:lpstr>Wingdings</vt:lpstr>
      <vt:lpstr>Тема Office</vt:lpstr>
      <vt:lpstr>Презентация PowerPoint</vt:lpstr>
      <vt:lpstr>Правильное наименование и допустимые сокращения </vt:lpstr>
      <vt:lpstr>Презентация PowerPoint</vt:lpstr>
      <vt:lpstr>Презентация PowerPoint</vt:lpstr>
      <vt:lpstr>Финансовый омбудсмен в России один! </vt:lpstr>
      <vt:lpstr>Ваши помощники в работе </vt:lpstr>
      <vt:lpstr>Ваши помощники в работе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brodik</dc:creator>
  <cp:lastModifiedBy>Кутлуева Альфия Саматовна</cp:lastModifiedBy>
  <cp:revision>401</cp:revision>
  <cp:lastPrinted>2020-02-04T11:30:20Z</cp:lastPrinted>
  <dcterms:created xsi:type="dcterms:W3CDTF">2018-11-05T17:34:13Z</dcterms:created>
  <dcterms:modified xsi:type="dcterms:W3CDTF">2021-04-14T04:56:29Z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0x010100653CCCCADF644845B44679F97B4379F0</vt:lpwstr>
  </property>
</Properties>
</file>